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6.xml" ContentType="application/vnd.openxmlformats-officedocument.themeOverride+xml"/>
  <Override PartName="/ppt/charts/chart13.xml" ContentType="application/vnd.openxmlformats-officedocument.drawingml.chart+xml"/>
  <Override PartName="/ppt/theme/themeOverride7.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someID" Type="http://schemas.microsoft.com/office/2006/relationships/ui/extensibility" Target="customUI/customUI.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305" r:id="rId5"/>
    <p:sldId id="287" r:id="rId6"/>
    <p:sldId id="304" r:id="rId7"/>
    <p:sldId id="6410" r:id="rId8"/>
    <p:sldId id="6422" r:id="rId9"/>
    <p:sldId id="317" r:id="rId10"/>
    <p:sldId id="329" r:id="rId11"/>
    <p:sldId id="311" r:id="rId12"/>
    <p:sldId id="6421" r:id="rId13"/>
    <p:sldId id="6425" r:id="rId14"/>
    <p:sldId id="6417" r:id="rId15"/>
    <p:sldId id="6419" r:id="rId16"/>
    <p:sldId id="6418" r:id="rId17"/>
    <p:sldId id="6420" r:id="rId18"/>
    <p:sldId id="553" r:id="rId19"/>
    <p:sldId id="333" r:id="rId20"/>
    <p:sldId id="6414" r:id="rId21"/>
    <p:sldId id="6412" r:id="rId22"/>
    <p:sldId id="326" r:id="rId23"/>
    <p:sldId id="6413" r:id="rId24"/>
    <p:sldId id="327" r:id="rId25"/>
    <p:sldId id="6415" r:id="rId26"/>
    <p:sldId id="6416" r:id="rId27"/>
    <p:sldId id="6407" r:id="rId28"/>
    <p:sldId id="6423" r:id="rId29"/>
    <p:sldId id="536" r:id="rId30"/>
    <p:sldId id="302" r:id="rId31"/>
    <p:sldId id="306" r:id="rId32"/>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0502385C-F89D-46F2-AEE7-602B390E85D6}">
          <p14:sldIdLst>
            <p14:sldId id="305"/>
            <p14:sldId id="287"/>
          </p14:sldIdLst>
        </p14:section>
        <p14:section name="Why update the water supply and demand analysis in 2022?" id="{102B189D-2A12-4D3B-9EFD-C9CD3BE37657}">
          <p14:sldIdLst>
            <p14:sldId id="304"/>
            <p14:sldId id="6410"/>
            <p14:sldId id="6422"/>
          </p14:sldIdLst>
        </p14:section>
        <p14:section name="How can water available and permanent horticulture demand be estimated?" id="{6B15DC82-801B-4D85-9B99-49F4ED65AA97}">
          <p14:sldIdLst>
            <p14:sldId id="317"/>
            <p14:sldId id="329"/>
            <p14:sldId id="311"/>
            <p14:sldId id="6421"/>
            <p14:sldId id="6425"/>
            <p14:sldId id="6417"/>
            <p14:sldId id="6419"/>
            <p14:sldId id="6418"/>
            <p14:sldId id="6420"/>
            <p14:sldId id="553"/>
            <p14:sldId id="333"/>
            <p14:sldId id="6414"/>
            <p14:sldId id="6412"/>
            <p14:sldId id="326"/>
            <p14:sldId id="6413"/>
            <p14:sldId id="327"/>
            <p14:sldId id="6415"/>
            <p14:sldId id="6416"/>
            <p14:sldId id="6407"/>
            <p14:sldId id="6423"/>
            <p14:sldId id="536"/>
          </p14:sldIdLst>
        </p14:section>
        <p14:section name="Closing slides" id="{E7838782-6101-445A-BCAE-9D07D75452AC}">
          <p14:sldIdLst>
            <p14:sldId id="302"/>
            <p14:sldId id="3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E884B2-F09D-7486-F48C-81A82836EBBD}" name="Chris Olszak" initials="CO" userId="S::chris.olszak@aither.com.au::b21eea67-aebf-4663-9a65-04cdfe98263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ither" initials="A" lastIdx="4" clrIdx="0">
    <p:extLst>
      <p:ext uri="{19B8F6BF-5375-455C-9EA6-DF929625EA0E}">
        <p15:presenceInfo xmlns:p15="http://schemas.microsoft.com/office/powerpoint/2012/main" userId="Aither" providerId="None"/>
      </p:ext>
    </p:extLst>
  </p:cmAuthor>
  <p:cmAuthor id="2" name="Chris Olszak" initials="CO" lastIdx="2" clrIdx="1">
    <p:extLst>
      <p:ext uri="{19B8F6BF-5375-455C-9EA6-DF929625EA0E}">
        <p15:presenceInfo xmlns:p15="http://schemas.microsoft.com/office/powerpoint/2012/main" userId="S::chris.olszak@aither.com.au::b21eea67-aebf-4663-9a65-04cdfe9826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40404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8568" autoAdjust="0"/>
  </p:normalViewPr>
  <p:slideViewPr>
    <p:cSldViewPr snapToGrid="0">
      <p:cViewPr varScale="1">
        <p:scale>
          <a:sx n="104" d="100"/>
          <a:sy n="104" d="100"/>
        </p:scale>
        <p:origin x="1128" y="86"/>
      </p:cViewPr>
      <p:guideLst/>
    </p:cSldViewPr>
  </p:slideViewPr>
  <p:outlineViewPr>
    <p:cViewPr>
      <p:scale>
        <a:sx n="33" d="100"/>
        <a:sy n="33" d="100"/>
      </p:scale>
      <p:origin x="0" y="-7560"/>
    </p:cViewPr>
  </p:outlineViewPr>
  <p:notesTextViewPr>
    <p:cViewPr>
      <p:scale>
        <a:sx n="1" d="1"/>
        <a:sy n="1" d="1"/>
      </p:scale>
      <p:origin x="0" y="0"/>
    </p:cViewPr>
  </p:notesTextViewPr>
  <p:notesViewPr>
    <p:cSldViewPr snapToGrid="0">
      <p:cViewPr varScale="1">
        <p:scale>
          <a:sx n="75" d="100"/>
          <a:sy n="75" d="100"/>
        </p:scale>
        <p:origin x="309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rin%20Smith\Box\Aither\6.%20Projects\P22-1047%20DELWP%20Headroom%20report%20V3\5.0%20Working\5.%20Finalise%20report\3.0%20Final%20report\20220929_DELWP_2022%20water%20supply%20and%20demand%20update_Analysis_Fina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Rajiv%20Venkatraman\Box\Aither\6.%20Projects\P22-1047%20DELWP%20Headroom%20report%20V3\5.0%20Working\5.%20Finalise%20report\3.0%20Final%20report\20220926_DELWP_2022%20water%20supply%20and%20demand%20update_Analysis_Final.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Rajiv%20Venkatraman\Box\Aither\6.%20Projects\P22-1047%20DELWP%20Headroom%20report%20V3\5.0%20Working\5.%20Finalise%20report\3.0%20Final%20report\20220926_DELWP_2022%20water%20supply%20and%20demand%20update_Analysis_Final.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Erin%20Smith\Box\Aither\6.%20Projects\P22-1047%20DELWP%20Headroom%20report%20V3\5.0%20Working\5.%20Finalise%20report\3.0%20Final%20report\20220929_DELWP_2022%20water%20supply%20and%20demand%20update_Analysis_Final.xlsx"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file:///C:\Users\Erin%20Smith\Box\Aither\6.%20Projects\P22-1047%20DELWP%20Headroom%20report%20V3\5.0%20Working\5.%20Finalise%20report\3.0%20Final%20report\20220929_DELWP_2022%20water%20supply%20and%20demand%20update_Analysis_Final.xlsx" TargetMode="External"/><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rin%20Smith\Box\Aither\6.%20Projects\P22-1047%20DELWP%20Headroom%20report%20V3\5.0%20Working\5.%20Finalise%20report\3.0%20Final%20report\20220929_DELWP_2022%20water%20supply%20and%20demand%20update_Analysis_Fin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rin%20Smith\Box\Aither\6.%20Projects\P22-1047%20DELWP%20Headroom%20report%20V3\5.0%20Working\5.%20Finalise%20report\3.0%20Final%20report\20220929_DELWP_2022%20water%20supply%20and%20demand%20update_Analysis_Fina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rin%20Smith\Box\Aither\6.%20Projects\P22-1047%20DELWP%20Headroom%20report%20V3\5.0%20Working\5.%20Finalise%20report\3.0%20Final%20report\20220929_DELWP_2022%20water%20supply%20and%20demand%20update_Analysis_Fina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rin%20Smith\Box\Aither\6.%20Projects\P22-1047%20DELWP%20Headroom%20report%20V3\5.0%20Working\5.%20Finalise%20report\3.0%20Final%20report\20220929_DELWP_2022%20water%20supply%20and%20demand%20update_Analysis_Fina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rin%20Smith\Box\Aither\6.%20Projects\P22-1047%20DELWP%20Headroom%20report%20V3\5.0%20Working\5.%20Finalise%20report\3.0%20Final%20report\20220929_DELWP_2022%20water%20supply%20and%20demand%20update_Analysis_Fina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Rajiv%20Venkatraman\Box\Aither\6.%20Projects\P22-1047%20DELWP%20Headroom%20report%20V3\5.0%20Working\5.%20Finalise%20report\3.0%20Final%20report\20220926_DELWP_2022%20water%20supply%20and%20demand%20update_Analysis_Final.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Rajiv%20Venkatraman\Box\Aither\6.%20Projects\P22-1047%20DELWP%20Headroom%20report%20V3\5.0%20Working\5.%20Finalise%20report\3.0%20Final%20report\20220926_DELWP_2022%20water%20supply%20and%20demand%20update_Analysis_Final.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Rajiv%20Venkatraman\Box\Aither\6.%20Projects\P22-1047%20DELWP%20Headroom%20report%20V3\5.0%20Working\5.%20Finalise%20report\3.0%20Final%20report\20220926_DELWP_2022%20water%20supply%20and%20demand%20update_Analysis_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24166540575979"/>
          <c:y val="3.5991824677303795E-2"/>
          <c:w val="0.85866255611035469"/>
          <c:h val="0.64348323711131372"/>
        </c:manualLayout>
      </c:layout>
      <c:barChart>
        <c:barDir val="col"/>
        <c:grouping val="stacked"/>
        <c:varyColors val="0"/>
        <c:ser>
          <c:idx val="1"/>
          <c:order val="0"/>
          <c:tx>
            <c:strRef>
              <c:f>'Additional Charts'!$B$9</c:f>
              <c:strCache>
                <c:ptCount val="1"/>
                <c:pt idx="0">
                  <c:v>Additional water usage by existing almond plantings (at maturity)</c:v>
                </c:pt>
              </c:strCache>
            </c:strRef>
          </c:tx>
          <c:spPr>
            <a:solidFill>
              <a:schemeClr val="accent1"/>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1-3E7A-41B8-A110-87AC957294B2}"/>
              </c:ext>
            </c:extLst>
          </c:dPt>
          <c:dPt>
            <c:idx val="1"/>
            <c:invertIfNegative val="0"/>
            <c:bubble3D val="0"/>
            <c:spPr>
              <a:solidFill>
                <a:schemeClr val="bg1"/>
              </a:solidFill>
              <a:ln>
                <a:noFill/>
              </a:ln>
              <a:effectLst/>
            </c:spPr>
            <c:extLst>
              <c:ext xmlns:c16="http://schemas.microsoft.com/office/drawing/2014/chart" uri="{C3380CC4-5D6E-409C-BE32-E72D297353CC}">
                <c16:uniqueId val="{00000000-3E7A-41B8-A110-87AC957294B2}"/>
              </c:ext>
            </c:extLst>
          </c:dPt>
          <c:cat>
            <c:strRef>
              <c:f>'Additional Charts'!$C$5:$D$5</c:f>
              <c:strCache>
                <c:ptCount val="2"/>
                <c:pt idx="0">
                  <c:v>Version 2</c:v>
                </c:pt>
                <c:pt idx="1">
                  <c:v>Version 3</c:v>
                </c:pt>
              </c:strCache>
            </c:strRef>
          </c:cat>
          <c:val>
            <c:numRef>
              <c:f>'Additional Charts'!$C$9:$D$9</c:f>
              <c:numCache>
                <c:formatCode>#,##0</c:formatCode>
                <c:ptCount val="2"/>
                <c:pt idx="0">
                  <c:v>125396.49999999999</c:v>
                </c:pt>
                <c:pt idx="1">
                  <c:v>107321.16666666667</c:v>
                </c:pt>
              </c:numCache>
            </c:numRef>
          </c:val>
          <c:extLst>
            <c:ext xmlns:c16="http://schemas.microsoft.com/office/drawing/2014/chart" uri="{C3380CC4-5D6E-409C-BE32-E72D297353CC}">
              <c16:uniqueId val="{00000000-7C8C-44F3-8FD5-784AFC45E217}"/>
            </c:ext>
          </c:extLst>
        </c:ser>
        <c:ser>
          <c:idx val="2"/>
          <c:order val="1"/>
          <c:tx>
            <c:strRef>
              <c:f>'Additional Charts'!$B$10</c:f>
              <c:strCache>
                <c:ptCount val="1"/>
                <c:pt idx="0">
                  <c:v>Additional water usage by existing citrus plantings (at maturity)</c:v>
                </c:pt>
              </c:strCache>
            </c:strRef>
          </c:tx>
          <c:spPr>
            <a:solidFill>
              <a:schemeClr val="bg1"/>
            </a:solidFill>
            <a:ln>
              <a:noFill/>
            </a:ln>
            <a:effectLst/>
          </c:spPr>
          <c:invertIfNegative val="0"/>
          <c:cat>
            <c:strRef>
              <c:f>'Additional Charts'!$C$5:$D$5</c:f>
              <c:strCache>
                <c:ptCount val="2"/>
                <c:pt idx="0">
                  <c:v>Version 2</c:v>
                </c:pt>
                <c:pt idx="1">
                  <c:v>Version 3</c:v>
                </c:pt>
              </c:strCache>
            </c:strRef>
          </c:cat>
          <c:val>
            <c:numRef>
              <c:f>'Additional Charts'!$C$10:$D$10</c:f>
              <c:numCache>
                <c:formatCode>#,##0</c:formatCode>
                <c:ptCount val="2"/>
                <c:pt idx="1">
                  <c:v>23107.333333333332</c:v>
                </c:pt>
              </c:numCache>
            </c:numRef>
          </c:val>
          <c:extLst>
            <c:ext xmlns:c16="http://schemas.microsoft.com/office/drawing/2014/chart" uri="{C3380CC4-5D6E-409C-BE32-E72D297353CC}">
              <c16:uniqueId val="{00000001-7C8C-44F3-8FD5-784AFC45E217}"/>
            </c:ext>
          </c:extLst>
        </c:ser>
        <c:ser>
          <c:idx val="3"/>
          <c:order val="2"/>
          <c:tx>
            <c:strRef>
              <c:f>'Additional Charts'!$B$11</c:f>
              <c:strCache>
                <c:ptCount val="1"/>
                <c:pt idx="0">
                  <c:v>Additional water usage by existing grape plantings (at maturity)</c:v>
                </c:pt>
              </c:strCache>
            </c:strRef>
          </c:tx>
          <c:spPr>
            <a:solidFill>
              <a:schemeClr val="bg1"/>
            </a:solidFill>
            <a:ln>
              <a:noFill/>
            </a:ln>
            <a:effectLst/>
          </c:spPr>
          <c:invertIfNegative val="0"/>
          <c:cat>
            <c:strRef>
              <c:f>'Additional Charts'!$C$5:$D$5</c:f>
              <c:strCache>
                <c:ptCount val="2"/>
                <c:pt idx="0">
                  <c:v>Version 2</c:v>
                </c:pt>
                <c:pt idx="1">
                  <c:v>Version 3</c:v>
                </c:pt>
              </c:strCache>
            </c:strRef>
          </c:cat>
          <c:val>
            <c:numRef>
              <c:f>'Additional Charts'!$C$11:$D$11</c:f>
              <c:numCache>
                <c:formatCode>#,##0</c:formatCode>
                <c:ptCount val="2"/>
                <c:pt idx="1">
                  <c:v>16469.999999999996</c:v>
                </c:pt>
              </c:numCache>
            </c:numRef>
          </c:val>
          <c:extLst>
            <c:ext xmlns:c16="http://schemas.microsoft.com/office/drawing/2014/chart" uri="{C3380CC4-5D6E-409C-BE32-E72D297353CC}">
              <c16:uniqueId val="{00000002-7C8C-44F3-8FD5-784AFC45E217}"/>
            </c:ext>
          </c:extLst>
        </c:ser>
        <c:dLbls>
          <c:showLegendKey val="0"/>
          <c:showVal val="0"/>
          <c:showCatName val="0"/>
          <c:showSerName val="0"/>
          <c:showPercent val="0"/>
          <c:showBubbleSize val="0"/>
        </c:dLbls>
        <c:gapWidth val="150"/>
        <c:overlap val="100"/>
        <c:axId val="1899937296"/>
        <c:axId val="1899935328"/>
        <c:extLst>
          <c:ext xmlns:c15="http://schemas.microsoft.com/office/drawing/2012/chart" uri="{02D57815-91ED-43cb-92C2-25804820EDAC}">
            <c15:filteredBarSeries>
              <c15:ser>
                <c:idx val="0"/>
                <c:order val="3"/>
                <c:tx>
                  <c:strRef>
                    <c:extLst>
                      <c:ext uri="{02D57815-91ED-43cb-92C2-25804820EDAC}">
                        <c15:formulaRef>
                          <c15:sqref>'Additional Charts'!$B$12</c15:sqref>
                        </c15:formulaRef>
                      </c:ext>
                    </c:extLst>
                    <c:strCache>
                      <c:ptCount val="1"/>
                      <c:pt idx="0">
                        <c:v>Additional water usage by planned plantings 2027/28</c:v>
                      </c:pt>
                    </c:strCache>
                  </c:strRef>
                </c:tx>
                <c:spPr>
                  <a:solidFill>
                    <a:schemeClr val="accent4"/>
                  </a:solidFill>
                  <a:ln>
                    <a:noFill/>
                  </a:ln>
                  <a:effectLst/>
                </c:spPr>
                <c:invertIfNegative val="0"/>
                <c:cat>
                  <c:strRef>
                    <c:extLst>
                      <c:ext uri="{02D57815-91ED-43cb-92C2-25804820EDAC}">
                        <c15:formulaRef>
                          <c15:sqref>'Additional Charts'!$C$5:$D$5</c15:sqref>
                        </c15:formulaRef>
                      </c:ext>
                    </c:extLst>
                    <c:strCache>
                      <c:ptCount val="2"/>
                      <c:pt idx="0">
                        <c:v>Version 2</c:v>
                      </c:pt>
                      <c:pt idx="1">
                        <c:v>Version 3</c:v>
                      </c:pt>
                    </c:strCache>
                  </c:strRef>
                </c:cat>
                <c:val>
                  <c:numRef>
                    <c:extLst>
                      <c:ext uri="{02D57815-91ED-43cb-92C2-25804820EDAC}">
                        <c15:formulaRef>
                          <c15:sqref>'Additional Charts'!$C$12:$D$12</c15:sqref>
                        </c15:formulaRef>
                      </c:ext>
                    </c:extLst>
                    <c:numCache>
                      <c:formatCode>#,##0</c:formatCode>
                      <c:ptCount val="2"/>
                      <c:pt idx="0">
                        <c:v>167349.00000000003</c:v>
                      </c:pt>
                      <c:pt idx="1">
                        <c:v>174891.66666666666</c:v>
                      </c:pt>
                    </c:numCache>
                  </c:numRef>
                </c:val>
                <c:extLst>
                  <c:ext xmlns:c16="http://schemas.microsoft.com/office/drawing/2014/chart" uri="{C3380CC4-5D6E-409C-BE32-E72D297353CC}">
                    <c16:uniqueId val="{00000003-7C8C-44F3-8FD5-784AFC45E217}"/>
                  </c:ext>
                </c:extLst>
              </c15:ser>
            </c15:filteredBarSeries>
          </c:ext>
        </c:extLst>
      </c:barChart>
      <c:catAx>
        <c:axId val="1899937296"/>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1899935328"/>
        <c:crosses val="autoZero"/>
        <c:auto val="1"/>
        <c:lblAlgn val="ctr"/>
        <c:lblOffset val="100"/>
        <c:noMultiLvlLbl val="0"/>
      </c:catAx>
      <c:valAx>
        <c:axId val="1899935328"/>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r>
                  <a:rPr lang="en-AU" sz="1600"/>
                  <a:t>Volume</a:t>
                </a:r>
                <a:r>
                  <a:rPr lang="en-AU" sz="1600" baseline="0"/>
                  <a:t> of water (GL)</a:t>
                </a:r>
                <a:endParaRPr lang="en-AU" sz="160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1899937296"/>
        <c:crosses val="autoZero"/>
        <c:crossBetween val="between"/>
        <c:majorUnit val="50000"/>
        <c:dispUnits>
          <c:builtInUnit val="thousands"/>
        </c:dispUnits>
      </c:valAx>
      <c:spPr>
        <a:noFill/>
        <a:ln>
          <a:noFill/>
        </a:ln>
        <a:effectLst/>
      </c:spPr>
    </c:plotArea>
    <c:legend>
      <c:legendPos val="b"/>
      <c:layout>
        <c:manualLayout>
          <c:xMode val="edge"/>
          <c:yMode val="edge"/>
          <c:x val="8.1979119382659948E-3"/>
          <c:y val="0.80681099969614101"/>
          <c:w val="0.98339146113885101"/>
          <c:h val="0.17548111009824774"/>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accent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20812348157469E-2"/>
          <c:y val="4.0106502242152467E-2"/>
          <c:w val="0.88959649427880527"/>
          <c:h val="0.62436023622047243"/>
        </c:manualLayout>
      </c:layout>
      <c:barChart>
        <c:barDir val="col"/>
        <c:grouping val="stacked"/>
        <c:varyColors val="0"/>
        <c:ser>
          <c:idx val="0"/>
          <c:order val="0"/>
          <c:tx>
            <c:strRef>
              <c:f>Headroom_Charts_V3!$B$114</c:f>
              <c:strCache>
                <c:ptCount val="1"/>
                <c:pt idx="0">
                  <c:v>Estimated permanent horticulture water demand (1,196 GL)</c:v>
                </c:pt>
              </c:strCache>
            </c:strRef>
          </c:tx>
          <c:spPr>
            <a:solidFill>
              <a:schemeClr val="accent1"/>
            </a:solidFill>
            <a:ln>
              <a:noFill/>
            </a:ln>
            <a:effectLst/>
          </c:spPr>
          <c:invertIfNegative val="0"/>
          <c:dLbls>
            <c:dLbl>
              <c:idx val="0"/>
              <c:numFmt formatCode="#,##0" sourceLinked="0"/>
              <c:spPr>
                <a:solidFill>
                  <a:srgbClr val="FFFFFF"/>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6BC-4AC9-A0A4-331CC25FB244}"/>
                </c:ext>
              </c:extLst>
            </c:dLbl>
            <c:spPr>
              <a:solidFill>
                <a:srgbClr val="FFFFFF"/>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Headroom_Charts_V3!$C$113:$G$113</c:f>
              <c:strCache>
                <c:ptCount val="5"/>
                <c:pt idx="0">
                  <c:v>Wet 
(similar to 2011-12)</c:v>
                </c:pt>
                <c:pt idx="1">
                  <c:v>Average 
(similar to 2014-15)</c:v>
                </c:pt>
                <c:pt idx="2">
                  <c:v>Dry 
(similar to 2015-16)</c:v>
                </c:pt>
                <c:pt idx="3">
                  <c:v>Extreme dry 
(similar to 2007-08)</c:v>
                </c:pt>
                <c:pt idx="4">
                  <c:v>Moderately dry 
(similar to 2019-20)</c:v>
                </c:pt>
              </c:strCache>
            </c:strRef>
          </c:cat>
          <c:val>
            <c:numRef>
              <c:f>Headroom_Charts_V3!$C$114:$G$114</c:f>
              <c:numCache>
                <c:formatCode>#,##0_ ;[Red]\-#,##0\ </c:formatCode>
                <c:ptCount val="5"/>
                <c:pt idx="0" formatCode="#,##0.0_ ;[Red]\-#,##0.0\ ">
                  <c:v>1195.8105</c:v>
                </c:pt>
                <c:pt idx="1">
                  <c:v>1195.8105</c:v>
                </c:pt>
                <c:pt idx="2">
                  <c:v>1195.8105</c:v>
                </c:pt>
                <c:pt idx="3">
                  <c:v>1195.8105</c:v>
                </c:pt>
                <c:pt idx="4">
                  <c:v>1195.8105</c:v>
                </c:pt>
              </c:numCache>
            </c:numRef>
          </c:val>
          <c:extLst>
            <c:ext xmlns:c16="http://schemas.microsoft.com/office/drawing/2014/chart" uri="{C3380CC4-5D6E-409C-BE32-E72D297353CC}">
              <c16:uniqueId val="{00000000-78F1-454F-A9DA-09F9A2980BB2}"/>
            </c:ext>
          </c:extLst>
        </c:ser>
        <c:ser>
          <c:idx val="3"/>
          <c:order val="2"/>
          <c:tx>
            <c:strRef>
              <c:f>Headroom_Charts_V3!$B$116</c:f>
              <c:strCache>
                <c:ptCount val="1"/>
                <c:pt idx="0">
                  <c:v>Estimated volume of water allocations to consumptive entitlements in excess of permanent horticulture demand</c:v>
                </c:pt>
              </c:strCache>
            </c:strRef>
          </c:tx>
          <c:spPr>
            <a:solidFill>
              <a:schemeClr val="accent3"/>
            </a:solidFill>
            <a:ln>
              <a:noFill/>
            </a:ln>
            <a:effectLst/>
          </c:spPr>
          <c:invertIfNegative val="0"/>
          <c:dLbls>
            <c:dLbl>
              <c:idx val="1"/>
              <c:layout>
                <c:manualLayout>
                  <c:x val="6.218235587892556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F1-454F-A9DA-09F9A2980BB2}"/>
                </c:ext>
              </c:extLst>
            </c:dLbl>
            <c:dLbl>
              <c:idx val="2"/>
              <c:layout>
                <c:manualLayout>
                  <c:x val="5.3811654125993189E-2"/>
                  <c:y val="-5.693516008555524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F1-454F-A9DA-09F9A2980BB2}"/>
                </c:ext>
              </c:extLst>
            </c:dLbl>
            <c:dLbl>
              <c:idx val="3"/>
              <c:delete val="1"/>
              <c:extLst>
                <c:ext xmlns:c15="http://schemas.microsoft.com/office/drawing/2012/chart" uri="{CE6537A1-D6FC-4f65-9D91-7224C49458BB}"/>
                <c:ext xmlns:c16="http://schemas.microsoft.com/office/drawing/2014/chart" uri="{C3380CC4-5D6E-409C-BE32-E72D297353CC}">
                  <c16:uniqueId val="{00000003-78F1-454F-A9DA-09F9A2980BB2}"/>
                </c:ext>
              </c:extLst>
            </c:dLbl>
            <c:dLbl>
              <c:idx val="4"/>
              <c:delete val="1"/>
              <c:extLst>
                <c:ext xmlns:c15="http://schemas.microsoft.com/office/drawing/2012/chart" uri="{CE6537A1-D6FC-4f65-9D91-7224C49458BB}"/>
                <c:ext xmlns:c16="http://schemas.microsoft.com/office/drawing/2014/chart" uri="{C3380CC4-5D6E-409C-BE32-E72D297353CC}">
                  <c16:uniqueId val="{00000004-78F1-454F-A9DA-09F9A2980BB2}"/>
                </c:ext>
              </c:extLst>
            </c:dLbl>
            <c:spPr>
              <a:noFill/>
              <a:ln>
                <a:noFill/>
              </a:ln>
              <a:effectLst/>
            </c:spPr>
            <c:txPr>
              <a:bodyPr rot="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Headroom_Charts_V3!$C$113:$G$113</c:f>
              <c:strCache>
                <c:ptCount val="5"/>
                <c:pt idx="0">
                  <c:v>Wet 
(similar to 2011-12)</c:v>
                </c:pt>
                <c:pt idx="1">
                  <c:v>Average 
(similar to 2014-15)</c:v>
                </c:pt>
                <c:pt idx="2">
                  <c:v>Dry 
(similar to 2015-16)</c:v>
                </c:pt>
                <c:pt idx="3">
                  <c:v>Extreme dry 
(similar to 2007-08)</c:v>
                </c:pt>
                <c:pt idx="4">
                  <c:v>Moderately dry 
(similar to 2019-20)</c:v>
                </c:pt>
              </c:strCache>
            </c:strRef>
          </c:cat>
          <c:val>
            <c:numRef>
              <c:f>Headroom_Charts_V3!$C$116:$G$116</c:f>
              <c:numCache>
                <c:formatCode>#,##0_ ;[Red]\-#,##0\ </c:formatCode>
                <c:ptCount val="5"/>
                <c:pt idx="0">
                  <c:v>398.30501000000004</c:v>
                </c:pt>
                <c:pt idx="1">
                  <c:v>264.14569989999973</c:v>
                </c:pt>
                <c:pt idx="2">
                  <c:v>168.02586649999989</c:v>
                </c:pt>
                <c:pt idx="3">
                  <c:v>0</c:v>
                </c:pt>
                <c:pt idx="4">
                  <c:v>0</c:v>
                </c:pt>
              </c:numCache>
            </c:numRef>
          </c:val>
          <c:extLst>
            <c:ext xmlns:c16="http://schemas.microsoft.com/office/drawing/2014/chart" uri="{C3380CC4-5D6E-409C-BE32-E72D297353CC}">
              <c16:uniqueId val="{00000005-78F1-454F-A9DA-09F9A2980BB2}"/>
            </c:ext>
          </c:extLst>
        </c:ser>
        <c:dLbls>
          <c:showLegendKey val="0"/>
          <c:showVal val="0"/>
          <c:showCatName val="0"/>
          <c:showSerName val="0"/>
          <c:showPercent val="0"/>
          <c:showBubbleSize val="0"/>
        </c:dLbls>
        <c:gapWidth val="219"/>
        <c:overlap val="100"/>
        <c:axId val="624138144"/>
        <c:axId val="624145688"/>
      </c:barChart>
      <c:scatterChart>
        <c:scatterStyle val="lineMarker"/>
        <c:varyColors val="0"/>
        <c:ser>
          <c:idx val="1"/>
          <c:order val="1"/>
          <c:tx>
            <c:strRef>
              <c:f>Headroom_Charts_V3!$B$115</c:f>
              <c:strCache>
                <c:ptCount val="1"/>
                <c:pt idx="0">
                  <c:v>Estimated water available (no groundwater)</c:v>
                </c:pt>
              </c:strCache>
            </c:strRef>
          </c:tx>
          <c:spPr>
            <a:ln w="25400" cap="rnd">
              <a:noFill/>
              <a:round/>
            </a:ln>
            <a:effectLst/>
          </c:spPr>
          <c:marker>
            <c:symbol val="dash"/>
            <c:size val="28"/>
            <c:spPr>
              <a:solidFill>
                <a:schemeClr val="accent6"/>
              </a:solidFill>
              <a:ln w="19050">
                <a:noFill/>
              </a:ln>
              <a:effectLst/>
            </c:spPr>
          </c:marker>
          <c:dLbls>
            <c:dLbl>
              <c:idx val="0"/>
              <c:layout>
                <c:manualLayout>
                  <c:x val="1.4349774433598209E-2"/>
                  <c:y val="-6.2111801242236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F1-454F-A9DA-09F9A2980BB2}"/>
                </c:ext>
              </c:extLst>
            </c:dLbl>
            <c:dLbl>
              <c:idx val="1"/>
              <c:layout>
                <c:manualLayout>
                  <c:x val="1.0762330825198656E-2"/>
                  <c:y val="-5.9006211180124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8F1-454F-A9DA-09F9A2980BB2}"/>
                </c:ext>
              </c:extLst>
            </c:dLbl>
            <c:dLbl>
              <c:idx val="2"/>
              <c:layout>
                <c:manualLayout>
                  <c:x val="1.4349774433598209E-2"/>
                  <c:y val="-6.5217391304347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8F1-454F-A9DA-09F9A2980BB2}"/>
                </c:ext>
              </c:extLst>
            </c:dLbl>
            <c:dLbl>
              <c:idx val="3"/>
              <c:layout>
                <c:manualLayout>
                  <c:x val="2.3170648977503559E-2"/>
                  <c:y val="-5.5900563303487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8F1-454F-A9DA-09F9A2980BB2}"/>
                </c:ext>
              </c:extLst>
            </c:dLbl>
            <c:dLbl>
              <c:idx val="4"/>
              <c:layout>
                <c:manualLayout>
                  <c:x val="1.501357587366553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8F1-454F-A9DA-09F9A2980BB2}"/>
                </c:ext>
              </c:extLst>
            </c:dLbl>
            <c:spPr>
              <a:noFill/>
              <a:ln>
                <a:noFill/>
              </a:ln>
              <a:effectLst/>
            </c:spPr>
            <c:txPr>
              <a:bodyPr rot="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Headroom_Charts_V3!$C$113:$G$113</c:f>
              <c:strCache>
                <c:ptCount val="5"/>
                <c:pt idx="0">
                  <c:v>Wet 
(similar to 2011-12)</c:v>
                </c:pt>
                <c:pt idx="1">
                  <c:v>Average 
(similar to 2014-15)</c:v>
                </c:pt>
                <c:pt idx="2">
                  <c:v>Dry 
(similar to 2015-16)</c:v>
                </c:pt>
                <c:pt idx="3">
                  <c:v>Extreme dry 
(similar to 2007-08)</c:v>
                </c:pt>
                <c:pt idx="4">
                  <c:v>Moderately dry 
(similar to 2019-20)</c:v>
                </c:pt>
              </c:strCache>
            </c:strRef>
          </c:xVal>
          <c:yVal>
            <c:numRef>
              <c:f>Headroom_Charts_V3!$C$115:$G$115</c:f>
              <c:numCache>
                <c:formatCode>#,##0_ ;[Red]\-#,##0\ </c:formatCode>
                <c:ptCount val="5"/>
                <c:pt idx="0">
                  <c:v>1594.1155100000001</c:v>
                </c:pt>
                <c:pt idx="1">
                  <c:v>1459.9561998999998</c:v>
                </c:pt>
                <c:pt idx="2">
                  <c:v>1363.8363664999999</c:v>
                </c:pt>
                <c:pt idx="3">
                  <c:v>473.13659499999994</c:v>
                </c:pt>
                <c:pt idx="4">
                  <c:v>1066.7748805000001</c:v>
                </c:pt>
              </c:numCache>
            </c:numRef>
          </c:yVal>
          <c:smooth val="0"/>
          <c:extLst>
            <c:ext xmlns:c16="http://schemas.microsoft.com/office/drawing/2014/chart" uri="{C3380CC4-5D6E-409C-BE32-E72D297353CC}">
              <c16:uniqueId val="{0000000B-78F1-454F-A9DA-09F9A2980BB2}"/>
            </c:ext>
          </c:extLst>
        </c:ser>
        <c:dLbls>
          <c:showLegendKey val="0"/>
          <c:showVal val="0"/>
          <c:showCatName val="0"/>
          <c:showSerName val="0"/>
          <c:showPercent val="0"/>
          <c:showBubbleSize val="0"/>
        </c:dLbls>
        <c:axId val="624138144"/>
        <c:axId val="624145688"/>
      </c:scatterChart>
      <c:catAx>
        <c:axId val="624138144"/>
        <c:scaling>
          <c:orientation val="minMax"/>
        </c:scaling>
        <c:delete val="0"/>
        <c:axPos val="b"/>
        <c:numFmt formatCode="General" sourceLinked="1"/>
        <c:majorTickMark val="none"/>
        <c:minorTickMark val="none"/>
        <c:tickLblPos val="nextTo"/>
        <c:spPr>
          <a:noFill/>
          <a:ln w="9525" cap="flat" cmpd="sng" algn="ctr">
            <a:solidFill>
              <a:srgbClr val="182F57"/>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crossAx val="624145688"/>
        <c:crosses val="autoZero"/>
        <c:auto val="1"/>
        <c:lblAlgn val="ctr"/>
        <c:lblOffset val="100"/>
        <c:noMultiLvlLbl val="0"/>
      </c:catAx>
      <c:valAx>
        <c:axId val="62414568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r>
                  <a:rPr lang="en-US" sz="1600"/>
                  <a:t>Volume of water (GL)</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624138144"/>
        <c:crosses val="autoZero"/>
        <c:crossBetween val="between"/>
        <c:majorUnit val="1000"/>
      </c:valAx>
      <c:spPr>
        <a:noFill/>
        <a:ln>
          <a:noFill/>
        </a:ln>
        <a:effectLst/>
      </c:spPr>
    </c:plotArea>
    <c:legend>
      <c:legendPos val="b"/>
      <c:layout>
        <c:manualLayout>
          <c:xMode val="edge"/>
          <c:yMode val="edge"/>
          <c:x val="1.7694941464736547E-2"/>
          <c:y val="0.80107531630661544"/>
          <c:w val="0.96907000513930386"/>
          <c:h val="0.1558201258496534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1"/>
          </a:solidFill>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44223431183649"/>
          <c:y val="4.1767179745983679E-2"/>
          <c:w val="0.87836308511844041"/>
          <c:h val="0.63346517789553358"/>
        </c:manualLayout>
      </c:layout>
      <c:barChart>
        <c:barDir val="col"/>
        <c:grouping val="stacked"/>
        <c:varyColors val="0"/>
        <c:ser>
          <c:idx val="0"/>
          <c:order val="0"/>
          <c:tx>
            <c:strRef>
              <c:f>Headroom_Charts_V3!$B$138</c:f>
              <c:strCache>
                <c:ptCount val="1"/>
                <c:pt idx="0">
                  <c:v>Estimated permanent horticulture water demand (1,371 GL)</c:v>
                </c:pt>
              </c:strCache>
            </c:strRef>
          </c:tx>
          <c:spPr>
            <a:solidFill>
              <a:schemeClr val="accent1"/>
            </a:solidFill>
            <a:ln>
              <a:noFill/>
            </a:ln>
            <a:effectLst/>
          </c:spPr>
          <c:invertIfNegative val="0"/>
          <c:dLbls>
            <c:dLbl>
              <c:idx val="0"/>
              <c:numFmt formatCode="#,##0" sourceLinked="0"/>
              <c:spPr>
                <a:solidFill>
                  <a:srgbClr val="FFFFFF"/>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234-456C-A9A3-85D529FF3122}"/>
                </c:ext>
              </c:extLst>
            </c:dLbl>
            <c:spPr>
              <a:solidFill>
                <a:srgbClr val="FFFFFF"/>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Headroom_Charts_V3!$C$137:$G$137</c:f>
              <c:strCache>
                <c:ptCount val="5"/>
                <c:pt idx="0">
                  <c:v>Wet 
(similar to 2011-12)</c:v>
                </c:pt>
                <c:pt idx="1">
                  <c:v>Average 
(similar to 2014-15)</c:v>
                </c:pt>
                <c:pt idx="2">
                  <c:v>Dry 
(similar to 2015-16)</c:v>
                </c:pt>
                <c:pt idx="3">
                  <c:v>Extreme dry 
(similar to 2007-08)</c:v>
                </c:pt>
                <c:pt idx="4">
                  <c:v>Moderately dry 
(similar to 2019-20)</c:v>
                </c:pt>
              </c:strCache>
            </c:strRef>
          </c:cat>
          <c:val>
            <c:numRef>
              <c:f>Headroom_Charts_V3!$C$138:$G$138</c:f>
              <c:numCache>
                <c:formatCode>#,##0_ ;[Red]\-#,##0\ </c:formatCode>
                <c:ptCount val="5"/>
                <c:pt idx="0" formatCode="#,##0.0_ ;[Red]\-#,##0.0\ ">
                  <c:v>1370.7021666666665</c:v>
                </c:pt>
                <c:pt idx="1">
                  <c:v>1370.7021666666665</c:v>
                </c:pt>
                <c:pt idx="2">
                  <c:v>1370.7021666666665</c:v>
                </c:pt>
                <c:pt idx="3">
                  <c:v>1370.7021666666665</c:v>
                </c:pt>
                <c:pt idx="4">
                  <c:v>1370.7021666666665</c:v>
                </c:pt>
              </c:numCache>
            </c:numRef>
          </c:val>
          <c:extLst>
            <c:ext xmlns:c16="http://schemas.microsoft.com/office/drawing/2014/chart" uri="{C3380CC4-5D6E-409C-BE32-E72D297353CC}">
              <c16:uniqueId val="{00000000-612B-4EDE-882D-E57F73064C23}"/>
            </c:ext>
          </c:extLst>
        </c:ser>
        <c:ser>
          <c:idx val="3"/>
          <c:order val="2"/>
          <c:tx>
            <c:strRef>
              <c:f>Headroom_Charts_V3!$B$140</c:f>
              <c:strCache>
                <c:ptCount val="1"/>
                <c:pt idx="0">
                  <c:v>Estimated volume of water allocations to consumptive entitlements in excess of permanent horticulture demand</c:v>
                </c:pt>
              </c:strCache>
            </c:strRef>
          </c:tx>
          <c:spPr>
            <a:solidFill>
              <a:schemeClr val="accent3"/>
            </a:solidFill>
            <a:ln>
              <a:noFill/>
            </a:ln>
            <a:effectLst/>
          </c:spPr>
          <c:invertIfNegative val="0"/>
          <c:dLbls>
            <c:dLbl>
              <c:idx val="1"/>
              <c:layout>
                <c:manualLayout>
                  <c:x val="4.9180173032604177E-2"/>
                  <c:y val="-2.447962861193851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34-456C-A9A3-85D529FF3122}"/>
                </c:ext>
              </c:extLst>
            </c:dLbl>
            <c:dLbl>
              <c:idx val="2"/>
              <c:delete val="1"/>
              <c:extLst>
                <c:ext xmlns:c15="http://schemas.microsoft.com/office/drawing/2012/chart" uri="{CE6537A1-D6FC-4f65-9D91-7224C49458BB}"/>
                <c:ext xmlns:c16="http://schemas.microsoft.com/office/drawing/2014/chart" uri="{C3380CC4-5D6E-409C-BE32-E72D297353CC}">
                  <c16:uniqueId val="{00000001-9234-456C-A9A3-85D529FF3122}"/>
                </c:ext>
              </c:extLst>
            </c:dLbl>
            <c:dLbl>
              <c:idx val="3"/>
              <c:delete val="1"/>
              <c:extLst>
                <c:ext xmlns:c15="http://schemas.microsoft.com/office/drawing/2012/chart" uri="{CE6537A1-D6FC-4f65-9D91-7224C49458BB}"/>
                <c:ext xmlns:c16="http://schemas.microsoft.com/office/drawing/2014/chart" uri="{C3380CC4-5D6E-409C-BE32-E72D297353CC}">
                  <c16:uniqueId val="{00000002-9234-456C-A9A3-85D529FF3122}"/>
                </c:ext>
              </c:extLst>
            </c:dLbl>
            <c:dLbl>
              <c:idx val="4"/>
              <c:delete val="1"/>
              <c:extLst>
                <c:ext xmlns:c15="http://schemas.microsoft.com/office/drawing/2012/chart" uri="{CE6537A1-D6FC-4f65-9D91-7224C49458BB}"/>
                <c:ext xmlns:c16="http://schemas.microsoft.com/office/drawing/2014/chart" uri="{C3380CC4-5D6E-409C-BE32-E72D297353CC}">
                  <c16:uniqueId val="{00000003-9234-456C-A9A3-85D529FF312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Headroom_Charts_V3!$C$137:$G$137</c:f>
              <c:strCache>
                <c:ptCount val="5"/>
                <c:pt idx="0">
                  <c:v>Wet 
(similar to 2011-12)</c:v>
                </c:pt>
                <c:pt idx="1">
                  <c:v>Average 
(similar to 2014-15)</c:v>
                </c:pt>
                <c:pt idx="2">
                  <c:v>Dry 
(similar to 2015-16)</c:v>
                </c:pt>
                <c:pt idx="3">
                  <c:v>Extreme dry 
(similar to 2007-08)</c:v>
                </c:pt>
                <c:pt idx="4">
                  <c:v>Moderately dry 
(similar to 2019-20)</c:v>
                </c:pt>
              </c:strCache>
            </c:strRef>
          </c:cat>
          <c:val>
            <c:numRef>
              <c:f>Headroom_Charts_V3!$C$140:$G$140</c:f>
              <c:numCache>
                <c:formatCode>#,##0_ ;[Red]\-#,##0\ </c:formatCode>
                <c:ptCount val="5"/>
                <c:pt idx="0">
                  <c:v>223.41334333333361</c:v>
                </c:pt>
                <c:pt idx="1">
                  <c:v>89.254033233333303</c:v>
                </c:pt>
                <c:pt idx="2">
                  <c:v>0</c:v>
                </c:pt>
                <c:pt idx="3">
                  <c:v>0</c:v>
                </c:pt>
                <c:pt idx="4">
                  <c:v>0</c:v>
                </c:pt>
              </c:numCache>
            </c:numRef>
          </c:val>
          <c:extLst>
            <c:ext xmlns:c16="http://schemas.microsoft.com/office/drawing/2014/chart" uri="{C3380CC4-5D6E-409C-BE32-E72D297353CC}">
              <c16:uniqueId val="{00000001-612B-4EDE-882D-E57F73064C23}"/>
            </c:ext>
          </c:extLst>
        </c:ser>
        <c:dLbls>
          <c:showLegendKey val="0"/>
          <c:showVal val="0"/>
          <c:showCatName val="0"/>
          <c:showSerName val="0"/>
          <c:showPercent val="0"/>
          <c:showBubbleSize val="0"/>
        </c:dLbls>
        <c:gapWidth val="219"/>
        <c:overlap val="100"/>
        <c:axId val="624138144"/>
        <c:axId val="624145688"/>
      </c:barChart>
      <c:scatterChart>
        <c:scatterStyle val="lineMarker"/>
        <c:varyColors val="0"/>
        <c:ser>
          <c:idx val="1"/>
          <c:order val="1"/>
          <c:tx>
            <c:strRef>
              <c:f>Headroom_Charts_V3!$B$139</c:f>
              <c:strCache>
                <c:ptCount val="1"/>
                <c:pt idx="0">
                  <c:v>Estimated water available (no groundwater)</c:v>
                </c:pt>
              </c:strCache>
            </c:strRef>
          </c:tx>
          <c:spPr>
            <a:ln w="25400" cap="rnd">
              <a:noFill/>
              <a:round/>
            </a:ln>
            <a:effectLst/>
          </c:spPr>
          <c:marker>
            <c:symbol val="dash"/>
            <c:size val="28"/>
            <c:spPr>
              <a:solidFill>
                <a:schemeClr val="accent6"/>
              </a:solidFill>
              <a:ln w="15875">
                <a:noFill/>
              </a:ln>
              <a:effectLst/>
            </c:spPr>
          </c:marker>
          <c:dLbls>
            <c:dLbl>
              <c:idx val="0"/>
              <c:layout>
                <c:manualLayout>
                  <c:x val="1.1958145361331839E-2"/>
                  <c:y val="-5.27950310559006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2B-4EDE-882D-E57F73064C23}"/>
                </c:ext>
              </c:extLst>
            </c:dLbl>
            <c:dLbl>
              <c:idx val="1"/>
              <c:layout>
                <c:manualLayout>
                  <c:x val="1.4349774433598209E-2"/>
                  <c:y val="-7.7639751552795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2B-4EDE-882D-E57F73064C23}"/>
                </c:ext>
              </c:extLst>
            </c:dLbl>
            <c:dLbl>
              <c:idx val="2"/>
              <c:layout>
                <c:manualLayout>
                  <c:x val="1.7937218041997761E-2"/>
                  <c:y val="-7.4534161490683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2B-4EDE-882D-E57F73064C23}"/>
                </c:ext>
              </c:extLst>
            </c:dLbl>
            <c:dLbl>
              <c:idx val="3"/>
              <c:layout>
                <c:manualLayout>
                  <c:x val="2.6307919794930048E-2"/>
                  <c:y val="-6.2111801242236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2B-4EDE-882D-E57F73064C23}"/>
                </c:ext>
              </c:extLst>
            </c:dLbl>
            <c:dLbl>
              <c:idx val="4"/>
              <c:layout>
                <c:manualLayout>
                  <c:x val="1.270221942415756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2B-4EDE-882D-E57F73064C2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Headroom_Charts_V3!$C$137:$G$137</c:f>
              <c:strCache>
                <c:ptCount val="5"/>
                <c:pt idx="0">
                  <c:v>Wet 
(similar to 2011-12)</c:v>
                </c:pt>
                <c:pt idx="1">
                  <c:v>Average 
(similar to 2014-15)</c:v>
                </c:pt>
                <c:pt idx="2">
                  <c:v>Dry 
(similar to 2015-16)</c:v>
                </c:pt>
                <c:pt idx="3">
                  <c:v>Extreme dry 
(similar to 2007-08)</c:v>
                </c:pt>
                <c:pt idx="4">
                  <c:v>Moderately dry 
(similar to 2019-20)</c:v>
                </c:pt>
              </c:strCache>
            </c:strRef>
          </c:xVal>
          <c:yVal>
            <c:numRef>
              <c:f>Headroom_Charts_V3!$C$139:$G$139</c:f>
              <c:numCache>
                <c:formatCode>#,##0_ ;[Red]\-#,##0\ </c:formatCode>
                <c:ptCount val="5"/>
                <c:pt idx="0">
                  <c:v>1594.1155100000001</c:v>
                </c:pt>
                <c:pt idx="1">
                  <c:v>1459.9561998999998</c:v>
                </c:pt>
                <c:pt idx="2">
                  <c:v>1363.8363664999999</c:v>
                </c:pt>
                <c:pt idx="3">
                  <c:v>473.13659499999994</c:v>
                </c:pt>
                <c:pt idx="4">
                  <c:v>1066.7748805000001</c:v>
                </c:pt>
              </c:numCache>
            </c:numRef>
          </c:yVal>
          <c:smooth val="0"/>
          <c:extLst>
            <c:ext xmlns:c16="http://schemas.microsoft.com/office/drawing/2014/chart" uri="{C3380CC4-5D6E-409C-BE32-E72D297353CC}">
              <c16:uniqueId val="{00000007-612B-4EDE-882D-E57F73064C23}"/>
            </c:ext>
          </c:extLst>
        </c:ser>
        <c:dLbls>
          <c:showLegendKey val="0"/>
          <c:showVal val="0"/>
          <c:showCatName val="0"/>
          <c:showSerName val="0"/>
          <c:showPercent val="0"/>
          <c:showBubbleSize val="0"/>
        </c:dLbls>
        <c:axId val="624138144"/>
        <c:axId val="624145688"/>
      </c:scatterChart>
      <c:catAx>
        <c:axId val="624138144"/>
        <c:scaling>
          <c:orientation val="minMax"/>
        </c:scaling>
        <c:delete val="0"/>
        <c:axPos val="b"/>
        <c:numFmt formatCode="General" sourceLinked="1"/>
        <c:majorTickMark val="none"/>
        <c:minorTickMark val="none"/>
        <c:tickLblPos val="nextTo"/>
        <c:spPr>
          <a:noFill/>
          <a:ln w="9525" cap="flat" cmpd="sng" algn="ctr">
            <a:solidFill>
              <a:srgbClr val="182F57"/>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crossAx val="624145688"/>
        <c:crosses val="autoZero"/>
        <c:auto val="1"/>
        <c:lblAlgn val="ctr"/>
        <c:lblOffset val="100"/>
        <c:noMultiLvlLbl val="0"/>
      </c:catAx>
      <c:valAx>
        <c:axId val="62414568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r>
                  <a:rPr lang="en-US" sz="1600">
                    <a:solidFill>
                      <a:schemeClr val="accent1"/>
                    </a:solidFill>
                  </a:rPr>
                  <a:t>Volume of water (GL)</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624138144"/>
        <c:crosses val="autoZero"/>
        <c:crossBetween val="between"/>
        <c:majorUnit val="1000"/>
      </c:valAx>
      <c:spPr>
        <a:noFill/>
        <a:ln>
          <a:noFill/>
        </a:ln>
        <a:effectLst/>
      </c:spPr>
    </c:plotArea>
    <c:legend>
      <c:legendPos val="b"/>
      <c:layout>
        <c:manualLayout>
          <c:xMode val="edge"/>
          <c:yMode val="edge"/>
          <c:x val="9.0869318825796214E-2"/>
          <c:y val="0.81920430650180853"/>
          <c:w val="0.85733584197019008"/>
          <c:h val="0.161729539910841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570161290322583E-2"/>
          <c:y val="3.3654999999999997E-2"/>
          <c:w val="0.89491191756272404"/>
          <c:h val="0.60221206049996556"/>
        </c:manualLayout>
      </c:layout>
      <c:barChart>
        <c:barDir val="col"/>
        <c:grouping val="stacked"/>
        <c:varyColors val="0"/>
        <c:ser>
          <c:idx val="0"/>
          <c:order val="0"/>
          <c:tx>
            <c:strRef>
              <c:f>Headroom_Charts_V3!$B$28</c:f>
              <c:strCache>
                <c:ptCount val="1"/>
                <c:pt idx="0">
                  <c:v>Estimated permanent horticulture water demand (1,274 GL)</c:v>
                </c:pt>
              </c:strCache>
            </c:strRef>
          </c:tx>
          <c:spPr>
            <a:solidFill>
              <a:schemeClr val="accent1"/>
            </a:solidFill>
            <a:ln>
              <a:noFill/>
            </a:ln>
            <a:effectLst/>
          </c:spPr>
          <c:invertIfNegative val="0"/>
          <c:dLbls>
            <c:spPr>
              <a:solidFill>
                <a:srgbClr val="FFFFFF"/>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Headroom_Charts_V3!$C$27:$G$27</c:f>
              <c:strCache>
                <c:ptCount val="5"/>
                <c:pt idx="0">
                  <c:v>Wet 
(similar to 2011-12)</c:v>
                </c:pt>
                <c:pt idx="1">
                  <c:v>Average 
(similar to 2014-15)</c:v>
                </c:pt>
                <c:pt idx="2">
                  <c:v>Dry 
(similar to 2015-16)</c:v>
                </c:pt>
                <c:pt idx="3">
                  <c:v>Extreme dry 
(similar to 2007-08)</c:v>
                </c:pt>
                <c:pt idx="4">
                  <c:v>Moderately dry 
(similar to 2019-20)</c:v>
                </c:pt>
              </c:strCache>
            </c:strRef>
          </c:cat>
          <c:val>
            <c:numRef>
              <c:f>Headroom_Charts_V3!$C$28:$G$28</c:f>
              <c:numCache>
                <c:formatCode>#,##0_ ;[Red]\-#,##0\ </c:formatCode>
                <c:ptCount val="5"/>
                <c:pt idx="0">
                  <c:v>1274.4645</c:v>
                </c:pt>
                <c:pt idx="1">
                  <c:v>1274.4645</c:v>
                </c:pt>
                <c:pt idx="2">
                  <c:v>1274.4645</c:v>
                </c:pt>
                <c:pt idx="3">
                  <c:v>1274.4645</c:v>
                </c:pt>
                <c:pt idx="4">
                  <c:v>1274.4645</c:v>
                </c:pt>
              </c:numCache>
            </c:numRef>
          </c:val>
          <c:extLst>
            <c:ext xmlns:c16="http://schemas.microsoft.com/office/drawing/2014/chart" uri="{C3380CC4-5D6E-409C-BE32-E72D297353CC}">
              <c16:uniqueId val="{00000000-679A-45D5-8CA0-8390992170FE}"/>
            </c:ext>
          </c:extLst>
        </c:ser>
        <c:ser>
          <c:idx val="3"/>
          <c:order val="3"/>
          <c:tx>
            <c:strRef>
              <c:f>Headroom_Charts_V3!$B$31</c:f>
              <c:strCache>
                <c:ptCount val="1"/>
                <c:pt idx="0">
                  <c:v>Estimated volume of water allocations to consumptive entitlements in excess of permanent horticulture demand</c:v>
                </c:pt>
              </c:strCache>
            </c:strRef>
          </c:tx>
          <c:spPr>
            <a:solidFill>
              <a:schemeClr val="accent3"/>
            </a:solidFill>
            <a:ln>
              <a:noFill/>
            </a:ln>
            <a:effectLst/>
          </c:spPr>
          <c:invertIfNegative val="0"/>
          <c:dLbls>
            <c:dLbl>
              <c:idx val="3"/>
              <c:layout>
                <c:manualLayout>
                  <c:x val="-4.902839598146054E-2"/>
                  <c:y val="3.1055900621118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9A-45D5-8CA0-8390992170FE}"/>
                </c:ext>
              </c:extLst>
            </c:dLbl>
            <c:dLbl>
              <c:idx val="4"/>
              <c:layout>
                <c:manualLayout>
                  <c:x val="-4.3243731473452639E-2"/>
                  <c:y val="-4.70370370370378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9A-45D5-8CA0-8390992170FE}"/>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Headroom_Charts_V3!$C$27:$G$27</c:f>
              <c:strCache>
                <c:ptCount val="5"/>
                <c:pt idx="0">
                  <c:v>Wet 
(similar to 2011-12)</c:v>
                </c:pt>
                <c:pt idx="1">
                  <c:v>Average 
(similar to 2014-15)</c:v>
                </c:pt>
                <c:pt idx="2">
                  <c:v>Dry 
(similar to 2015-16)</c:v>
                </c:pt>
                <c:pt idx="3">
                  <c:v>Extreme dry 
(similar to 2007-08)</c:v>
                </c:pt>
                <c:pt idx="4">
                  <c:v>Moderately dry 
(similar to 2019-20)</c:v>
                </c:pt>
              </c:strCache>
            </c:strRef>
          </c:cat>
          <c:val>
            <c:numRef>
              <c:f>Headroom_Charts_V3!$C$31:$G$31</c:f>
              <c:numCache>
                <c:formatCode>#,##0_ ;[Red]\-#,##0\ </c:formatCode>
                <c:ptCount val="5"/>
                <c:pt idx="0">
                  <c:v>2795.1751766666666</c:v>
                </c:pt>
                <c:pt idx="1">
                  <c:v>2277.5272148999998</c:v>
                </c:pt>
                <c:pt idx="2">
                  <c:v>1732.1381015000002</c:v>
                </c:pt>
                <c:pt idx="3">
                  <c:v>227.94306999999981</c:v>
                </c:pt>
                <c:pt idx="4">
                  <c:v>1084.6378155000002</c:v>
                </c:pt>
              </c:numCache>
            </c:numRef>
          </c:val>
          <c:extLst>
            <c:ext xmlns:c16="http://schemas.microsoft.com/office/drawing/2014/chart" uri="{C3380CC4-5D6E-409C-BE32-E72D297353CC}">
              <c16:uniqueId val="{00000003-679A-45D5-8CA0-8390992170FE}"/>
            </c:ext>
          </c:extLst>
        </c:ser>
        <c:dLbls>
          <c:showLegendKey val="0"/>
          <c:showVal val="0"/>
          <c:showCatName val="0"/>
          <c:showSerName val="0"/>
          <c:showPercent val="0"/>
          <c:showBubbleSize val="0"/>
        </c:dLbls>
        <c:gapWidth val="247"/>
        <c:overlap val="100"/>
        <c:axId val="624138144"/>
        <c:axId val="624145688"/>
      </c:barChart>
      <c:scatterChart>
        <c:scatterStyle val="lineMarker"/>
        <c:varyColors val="0"/>
        <c:ser>
          <c:idx val="1"/>
          <c:order val="1"/>
          <c:tx>
            <c:strRef>
              <c:f>Headroom_Charts_V3!$B$29</c:f>
              <c:strCache>
                <c:ptCount val="1"/>
                <c:pt idx="0">
                  <c:v>Estimated water available (surface water and groundwater)</c:v>
                </c:pt>
              </c:strCache>
            </c:strRef>
          </c:tx>
          <c:spPr>
            <a:ln w="25400" cap="rnd">
              <a:noFill/>
              <a:round/>
            </a:ln>
            <a:effectLst/>
          </c:spPr>
          <c:marker>
            <c:symbol val="dash"/>
            <c:size val="28"/>
            <c:spPr>
              <a:solidFill>
                <a:schemeClr val="accent5"/>
              </a:solidFill>
              <a:ln w="9525">
                <a:noFill/>
              </a:ln>
              <a:effectLst/>
            </c:spPr>
          </c:marker>
          <c:dLbls>
            <c:dLbl>
              <c:idx val="0"/>
              <c:layout>
                <c:manualLayout>
                  <c:x val="7.1748872167990601E-3"/>
                  <c:y val="-4.658385093167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9A-45D5-8CA0-8390992170FE}"/>
                </c:ext>
              </c:extLst>
            </c:dLbl>
            <c:dLbl>
              <c:idx val="1"/>
              <c:layout>
                <c:manualLayout>
                  <c:x val="5.9790726806659197E-3"/>
                  <c:y val="-6.2111801242236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9A-45D5-8CA0-8390992170FE}"/>
                </c:ext>
              </c:extLst>
            </c:dLbl>
            <c:dLbl>
              <c:idx val="2"/>
              <c:layout>
                <c:manualLayout>
                  <c:x val="3.5874436083995521E-3"/>
                  <c:y val="-6.83229813664596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79A-45D5-8CA0-8390992170FE}"/>
                </c:ext>
              </c:extLst>
            </c:dLbl>
            <c:dLbl>
              <c:idx val="3"/>
              <c:layout>
                <c:manualLayout>
                  <c:x val="3.5874436083993765E-3"/>
                  <c:y val="-7.4534161490683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9A-45D5-8CA0-8390992170FE}"/>
                </c:ext>
              </c:extLst>
            </c:dLbl>
            <c:dLbl>
              <c:idx val="4"/>
              <c:layout>
                <c:manualLayout>
                  <c:x val="1.1379929335119115E-2"/>
                  <c:y val="-4.70370370370370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79A-45D5-8CA0-8390992170FE}"/>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Headroom_Charts_V3!$C$27:$G$27</c:f>
              <c:strCache>
                <c:ptCount val="5"/>
                <c:pt idx="0">
                  <c:v>Wet 
(similar to 2011-12)</c:v>
                </c:pt>
                <c:pt idx="1">
                  <c:v>Average 
(similar to 2014-15)</c:v>
                </c:pt>
                <c:pt idx="2">
                  <c:v>Dry 
(similar to 2015-16)</c:v>
                </c:pt>
                <c:pt idx="3">
                  <c:v>Extreme dry 
(similar to 2007-08)</c:v>
                </c:pt>
                <c:pt idx="4">
                  <c:v>Moderately dry 
(similar to 2019-20)</c:v>
                </c:pt>
              </c:strCache>
            </c:strRef>
          </c:xVal>
          <c:yVal>
            <c:numRef>
              <c:f>Headroom_Charts_V3!$C$29:$G$29</c:f>
              <c:numCache>
                <c:formatCode>#,##0_ ;[Red]\-#,##0\ </c:formatCode>
                <c:ptCount val="5"/>
                <c:pt idx="0">
                  <c:v>4069.6396766666667</c:v>
                </c:pt>
                <c:pt idx="1">
                  <c:v>3551.9917148999998</c:v>
                </c:pt>
                <c:pt idx="2">
                  <c:v>3006.6026015000002</c:v>
                </c:pt>
                <c:pt idx="3">
                  <c:v>1502.4075699999999</c:v>
                </c:pt>
                <c:pt idx="4">
                  <c:v>2359.1023155000003</c:v>
                </c:pt>
              </c:numCache>
            </c:numRef>
          </c:yVal>
          <c:smooth val="0"/>
          <c:extLst>
            <c:ext xmlns:c16="http://schemas.microsoft.com/office/drawing/2014/chart" uri="{C3380CC4-5D6E-409C-BE32-E72D297353CC}">
              <c16:uniqueId val="{00000009-679A-45D5-8CA0-8390992170FE}"/>
            </c:ext>
          </c:extLst>
        </c:ser>
        <c:ser>
          <c:idx val="2"/>
          <c:order val="2"/>
          <c:tx>
            <c:strRef>
              <c:f>Headroom_Charts_V3!$B$30</c:f>
              <c:strCache>
                <c:ptCount val="1"/>
                <c:pt idx="0">
                  <c:v>Estimated water available (no groundwater)</c:v>
                </c:pt>
              </c:strCache>
            </c:strRef>
          </c:tx>
          <c:spPr>
            <a:ln w="25400" cap="rnd">
              <a:noFill/>
              <a:round/>
            </a:ln>
            <a:effectLst/>
          </c:spPr>
          <c:marker>
            <c:symbol val="dash"/>
            <c:size val="28"/>
            <c:spPr>
              <a:solidFill>
                <a:schemeClr val="accent6"/>
              </a:solidFill>
              <a:ln w="9525">
                <a:noFill/>
              </a:ln>
              <a:effectLst/>
            </c:spPr>
          </c:marker>
          <c:dLbls>
            <c:dLbl>
              <c:idx val="0"/>
              <c:layout>
                <c:manualLayout>
                  <c:x val="2.750373433106318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79A-45D5-8CA0-8390992170FE}"/>
                </c:ext>
              </c:extLst>
            </c:dLbl>
            <c:dLbl>
              <c:idx val="1"/>
              <c:layout>
                <c:manualLayout>
                  <c:x val="3.348280701172914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9A-45D5-8CA0-8390992170FE}"/>
                </c:ext>
              </c:extLst>
            </c:dLbl>
            <c:dLbl>
              <c:idx val="2"/>
              <c:layout>
                <c:manualLayout>
                  <c:x val="2.989536340332968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79A-45D5-8CA0-8390992170FE}"/>
                </c:ext>
              </c:extLst>
            </c:dLbl>
            <c:dLbl>
              <c:idx val="3"/>
              <c:layout>
                <c:manualLayout>
                  <c:x val="1.4079123125369455E-2"/>
                  <c:y val="2.8222222222222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9A-45D5-8CA0-8390992170FE}"/>
                </c:ext>
              </c:extLst>
            </c:dLbl>
            <c:dLbl>
              <c:idx val="4"/>
              <c:layout>
                <c:manualLayout>
                  <c:x val="1.02419364016072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79A-45D5-8CA0-8390992170FE}"/>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Headroom_Charts_V3!$C$27:$G$27</c:f>
              <c:strCache>
                <c:ptCount val="5"/>
                <c:pt idx="0">
                  <c:v>Wet 
(similar to 2011-12)</c:v>
                </c:pt>
                <c:pt idx="1">
                  <c:v>Average 
(similar to 2014-15)</c:v>
                </c:pt>
                <c:pt idx="2">
                  <c:v>Dry 
(similar to 2015-16)</c:v>
                </c:pt>
                <c:pt idx="3">
                  <c:v>Extreme dry 
(similar to 2007-08)</c:v>
                </c:pt>
                <c:pt idx="4">
                  <c:v>Moderately dry 
(similar to 2019-20)</c:v>
                </c:pt>
              </c:strCache>
            </c:strRef>
          </c:xVal>
          <c:yVal>
            <c:numRef>
              <c:f>Headroom_Charts_V3!$C$30:$G$30</c:f>
              <c:numCache>
                <c:formatCode>#,##0_ ;[Red]\-#,##0\ </c:formatCode>
                <c:ptCount val="5"/>
                <c:pt idx="0">
                  <c:v>3560.2696766666668</c:v>
                </c:pt>
                <c:pt idx="1">
                  <c:v>3042.6217148999999</c:v>
                </c:pt>
                <c:pt idx="2">
                  <c:v>2497.2326014999999</c:v>
                </c:pt>
                <c:pt idx="3">
                  <c:v>993.03756999999985</c:v>
                </c:pt>
                <c:pt idx="4">
                  <c:v>1849.7323154999999</c:v>
                </c:pt>
              </c:numCache>
            </c:numRef>
          </c:yVal>
          <c:smooth val="0"/>
          <c:extLst>
            <c:ext xmlns:c16="http://schemas.microsoft.com/office/drawing/2014/chart" uri="{C3380CC4-5D6E-409C-BE32-E72D297353CC}">
              <c16:uniqueId val="{0000000F-679A-45D5-8CA0-8390992170FE}"/>
            </c:ext>
          </c:extLst>
        </c:ser>
        <c:dLbls>
          <c:showLegendKey val="0"/>
          <c:showVal val="0"/>
          <c:showCatName val="0"/>
          <c:showSerName val="0"/>
          <c:showPercent val="0"/>
          <c:showBubbleSize val="0"/>
        </c:dLbls>
        <c:axId val="624138144"/>
        <c:axId val="624145688"/>
      </c:scatterChart>
      <c:catAx>
        <c:axId val="624138144"/>
        <c:scaling>
          <c:orientation val="minMax"/>
        </c:scaling>
        <c:delete val="0"/>
        <c:axPos val="b"/>
        <c:numFmt formatCode="General" sourceLinked="1"/>
        <c:majorTickMark val="none"/>
        <c:minorTickMark val="none"/>
        <c:tickLblPos val="nextTo"/>
        <c:spPr>
          <a:noFill/>
          <a:ln w="9525" cap="flat" cmpd="sng" algn="ctr">
            <a:solidFill>
              <a:srgbClr val="182F57"/>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crossAx val="624145688"/>
        <c:crosses val="autoZero"/>
        <c:auto val="1"/>
        <c:lblAlgn val="ctr"/>
        <c:lblOffset val="100"/>
        <c:noMultiLvlLbl val="0"/>
      </c:catAx>
      <c:valAx>
        <c:axId val="624145688"/>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r>
                  <a:rPr lang="en-US" sz="1600"/>
                  <a:t>Volume of water (GL)</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624138144"/>
        <c:crosses val="autoZero"/>
        <c:crossBetween val="between"/>
        <c:majorUnit val="1000"/>
      </c:valAx>
      <c:spPr>
        <a:noFill/>
        <a:ln>
          <a:noFill/>
        </a:ln>
        <a:effectLst/>
      </c:spPr>
    </c:plotArea>
    <c:legend>
      <c:legendPos val="b"/>
      <c:layout>
        <c:manualLayout>
          <c:xMode val="edge"/>
          <c:yMode val="edge"/>
          <c:x val="1.2059837071307955E-2"/>
          <c:y val="0.79212644022444534"/>
          <c:w val="0.9784794246366274"/>
          <c:h val="0.2033287405898680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1"/>
          </a:solidFill>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570161290322583E-2"/>
          <c:y val="3.3654999999999997E-2"/>
          <c:w val="0.89491191756272404"/>
          <c:h val="0.60409855342563012"/>
        </c:manualLayout>
      </c:layout>
      <c:barChart>
        <c:barDir val="col"/>
        <c:grouping val="stacked"/>
        <c:varyColors val="0"/>
        <c:ser>
          <c:idx val="0"/>
          <c:order val="0"/>
          <c:tx>
            <c:strRef>
              <c:f>Headroom_Charts_V3!$B$46</c:f>
              <c:strCache>
                <c:ptCount val="1"/>
                <c:pt idx="0">
                  <c:v>Estimated permanent horticulture water demand (1,449 GL)</c:v>
                </c:pt>
              </c:strCache>
            </c:strRef>
          </c:tx>
          <c:spPr>
            <a:solidFill>
              <a:schemeClr val="accent1"/>
            </a:solidFill>
            <a:ln>
              <a:noFill/>
            </a:ln>
            <a:effectLst/>
          </c:spPr>
          <c:invertIfNegative val="0"/>
          <c:dLbls>
            <c:dLbl>
              <c:idx val="0"/>
              <c:layout>
                <c:manualLayout>
                  <c:x val="0"/>
                  <c:y val="8.45314164004259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336-45B1-91E9-055A41C04200}"/>
                </c:ext>
              </c:extLst>
            </c:dLbl>
            <c:dLbl>
              <c:idx val="1"/>
              <c:layout>
                <c:manualLayout>
                  <c:x val="-4.3625752979926853E-17"/>
                  <c:y val="8.45314164004259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336-45B1-91E9-055A41C04200}"/>
                </c:ext>
              </c:extLst>
            </c:dLbl>
            <c:dLbl>
              <c:idx val="2"/>
              <c:layout>
                <c:manualLayout>
                  <c:x val="0"/>
                  <c:y val="5.63542776002829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336-45B1-91E9-055A41C04200}"/>
                </c:ext>
              </c:extLst>
            </c:dLbl>
            <c:dLbl>
              <c:idx val="3"/>
              <c:layout>
                <c:manualLayout>
                  <c:x val="8.7251505959853705E-17"/>
                  <c:y val="1.12708555200567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336-45B1-91E9-055A41C04200}"/>
                </c:ext>
              </c:extLst>
            </c:dLbl>
            <c:dLbl>
              <c:idx val="4"/>
              <c:layout>
                <c:manualLayout>
                  <c:x val="0"/>
                  <c:y val="1.4088569400070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336-45B1-91E9-055A41C04200}"/>
                </c:ext>
              </c:extLst>
            </c:dLbl>
            <c:spPr>
              <a:solidFill>
                <a:srgbClr val="FFFFFF"/>
              </a:solid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Headroom_Charts_V3!$C$45:$G$45</c:f>
              <c:strCache>
                <c:ptCount val="5"/>
                <c:pt idx="0">
                  <c:v>Wet 
(similar to 2011-12)</c:v>
                </c:pt>
                <c:pt idx="1">
                  <c:v>Average 
(similar to 2014-15)</c:v>
                </c:pt>
                <c:pt idx="2">
                  <c:v>Dry 
(similar to 2015-16)</c:v>
                </c:pt>
                <c:pt idx="3">
                  <c:v>Extreme dry 
(similar to 2007-08)</c:v>
                </c:pt>
                <c:pt idx="4">
                  <c:v>Moderately dry 
(similar to 2019-20)</c:v>
                </c:pt>
              </c:strCache>
            </c:strRef>
          </c:cat>
          <c:val>
            <c:numRef>
              <c:f>Headroom_Charts_V3!$C$46:$G$46</c:f>
              <c:numCache>
                <c:formatCode>#,##0_ ;[Red]\-#,##0\ </c:formatCode>
                <c:ptCount val="5"/>
                <c:pt idx="0">
                  <c:v>1449.3561666666665</c:v>
                </c:pt>
                <c:pt idx="1">
                  <c:v>1449.3561666666665</c:v>
                </c:pt>
                <c:pt idx="2">
                  <c:v>1449.3561666666665</c:v>
                </c:pt>
                <c:pt idx="3">
                  <c:v>1449.3561666666665</c:v>
                </c:pt>
                <c:pt idx="4">
                  <c:v>1449.3561666666665</c:v>
                </c:pt>
              </c:numCache>
            </c:numRef>
          </c:val>
          <c:extLst>
            <c:ext xmlns:c16="http://schemas.microsoft.com/office/drawing/2014/chart" uri="{C3380CC4-5D6E-409C-BE32-E72D297353CC}">
              <c16:uniqueId val="{00000000-7336-45B1-91E9-055A41C04200}"/>
            </c:ext>
          </c:extLst>
        </c:ser>
        <c:ser>
          <c:idx val="3"/>
          <c:order val="3"/>
          <c:tx>
            <c:strRef>
              <c:f>Headroom_Charts_V3!$B$49</c:f>
              <c:strCache>
                <c:ptCount val="1"/>
                <c:pt idx="0">
                  <c:v>Volume of water allocations to consumptive entitlements in excess of permanent horticulture demand</c:v>
                </c:pt>
              </c:strCache>
            </c:strRef>
          </c:tx>
          <c:spPr>
            <a:solidFill>
              <a:schemeClr val="accent3"/>
            </a:solidFill>
            <a:ln>
              <a:noFill/>
            </a:ln>
            <a:effectLst/>
          </c:spPr>
          <c:invertIfNegative val="0"/>
          <c:dLbls>
            <c:dLbl>
              <c:idx val="2"/>
              <c:layout>
                <c:manualLayout>
                  <c:x val="-8.769205295702134E-17"/>
                  <c:y val="1.935483870967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36-45B1-91E9-055A41C04200}"/>
                </c:ext>
              </c:extLst>
            </c:dLbl>
            <c:dLbl>
              <c:idx val="3"/>
              <c:delete val="1"/>
              <c:extLst>
                <c:ext xmlns:c15="http://schemas.microsoft.com/office/drawing/2012/chart" uri="{CE6537A1-D6FC-4f65-9D91-7224C49458BB}"/>
                <c:ext xmlns:c16="http://schemas.microsoft.com/office/drawing/2014/chart" uri="{C3380CC4-5D6E-409C-BE32-E72D297353CC}">
                  <c16:uniqueId val="{00000002-7336-45B1-91E9-055A41C04200}"/>
                </c:ext>
              </c:extLst>
            </c:dLbl>
            <c:dLbl>
              <c:idx val="4"/>
              <c:layout>
                <c:manualLayout>
                  <c:x val="-4.438172440696455E-2"/>
                  <c:y val="4.70370370370370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36-45B1-91E9-055A41C04200}"/>
                </c:ext>
              </c:extLst>
            </c:dLbl>
            <c:numFmt formatCode="#,##0" sourceLinked="0"/>
            <c:spPr>
              <a:noFill/>
              <a:ln>
                <a:noFill/>
              </a:ln>
              <a:effectLst/>
            </c:spPr>
            <c:txPr>
              <a:bodyPr rot="0" vert="horz"/>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Headroom_Charts_V3!$C$45:$G$45</c:f>
              <c:strCache>
                <c:ptCount val="5"/>
                <c:pt idx="0">
                  <c:v>Wet 
(similar to 2011-12)</c:v>
                </c:pt>
                <c:pt idx="1">
                  <c:v>Average 
(similar to 2014-15)</c:v>
                </c:pt>
                <c:pt idx="2">
                  <c:v>Dry 
(similar to 2015-16)</c:v>
                </c:pt>
                <c:pt idx="3">
                  <c:v>Extreme dry 
(similar to 2007-08)</c:v>
                </c:pt>
                <c:pt idx="4">
                  <c:v>Moderately dry 
(similar to 2019-20)</c:v>
                </c:pt>
              </c:strCache>
            </c:strRef>
          </c:cat>
          <c:val>
            <c:numRef>
              <c:f>Headroom_Charts_V3!$C$49:$G$49</c:f>
              <c:numCache>
                <c:formatCode>#,##0_ ;[Red]\-#,##0\ </c:formatCode>
                <c:ptCount val="5"/>
                <c:pt idx="0">
                  <c:v>2620.2835100000002</c:v>
                </c:pt>
                <c:pt idx="1">
                  <c:v>2102.6355482333333</c:v>
                </c:pt>
                <c:pt idx="2">
                  <c:v>1557.2464348333338</c:v>
                </c:pt>
                <c:pt idx="3">
                  <c:v>53.051403333333383</c:v>
                </c:pt>
                <c:pt idx="4">
                  <c:v>909.74614883333379</c:v>
                </c:pt>
              </c:numCache>
            </c:numRef>
          </c:val>
          <c:extLst>
            <c:ext xmlns:c16="http://schemas.microsoft.com/office/drawing/2014/chart" uri="{C3380CC4-5D6E-409C-BE32-E72D297353CC}">
              <c16:uniqueId val="{00000004-7336-45B1-91E9-055A41C04200}"/>
            </c:ext>
          </c:extLst>
        </c:ser>
        <c:dLbls>
          <c:showLegendKey val="0"/>
          <c:showVal val="0"/>
          <c:showCatName val="0"/>
          <c:showSerName val="0"/>
          <c:showPercent val="0"/>
          <c:showBubbleSize val="0"/>
        </c:dLbls>
        <c:gapWidth val="219"/>
        <c:overlap val="100"/>
        <c:axId val="624138144"/>
        <c:axId val="624145688"/>
      </c:barChart>
      <c:scatterChart>
        <c:scatterStyle val="lineMarker"/>
        <c:varyColors val="0"/>
        <c:ser>
          <c:idx val="1"/>
          <c:order val="1"/>
          <c:tx>
            <c:strRef>
              <c:f>Headroom_Charts_V3!$B$47</c:f>
              <c:strCache>
                <c:ptCount val="1"/>
                <c:pt idx="0">
                  <c:v>Estimated water available (surface water and groundwater)</c:v>
                </c:pt>
              </c:strCache>
            </c:strRef>
          </c:tx>
          <c:spPr>
            <a:ln w="25400" cap="rnd">
              <a:noFill/>
              <a:round/>
            </a:ln>
            <a:effectLst/>
          </c:spPr>
          <c:marker>
            <c:symbol val="dash"/>
            <c:size val="28"/>
            <c:spPr>
              <a:solidFill>
                <a:schemeClr val="accent5"/>
              </a:solidFill>
              <a:ln w="9525">
                <a:noFill/>
              </a:ln>
              <a:effectLst/>
            </c:spPr>
          </c:marker>
          <c:dLbls>
            <c:dLbl>
              <c:idx val="0"/>
              <c:layout>
                <c:manualLayout>
                  <c:x val="3.5874436083995521E-3"/>
                  <c:y val="-5.1612903225806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36-45B1-91E9-055A41C04200}"/>
                </c:ext>
              </c:extLst>
            </c:dLbl>
            <c:dLbl>
              <c:idx val="1"/>
              <c:layout>
                <c:manualLayout>
                  <c:x val="3.5874436083995521E-3"/>
                  <c:y val="-5.16129032258064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36-45B1-91E9-055A41C04200}"/>
                </c:ext>
              </c:extLst>
            </c:dLbl>
            <c:dLbl>
              <c:idx val="2"/>
              <c:layout>
                <c:manualLayout>
                  <c:x val="3.5874436083995521E-3"/>
                  <c:y val="-5.8064516129032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36-45B1-91E9-055A41C04200}"/>
                </c:ext>
              </c:extLst>
            </c:dLbl>
            <c:dLbl>
              <c:idx val="3"/>
              <c:layout>
                <c:manualLayout>
                  <c:x val="1.0762330825198481E-2"/>
                  <c:y val="-4.83870967741935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36-45B1-91E9-055A41C04200}"/>
                </c:ext>
              </c:extLst>
            </c:dLbl>
            <c:dLbl>
              <c:idx val="4"/>
              <c:layout>
                <c:manualLayout>
                  <c:x val="1.4793908135654852E-2"/>
                  <c:y val="-3.52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36-45B1-91E9-055A41C04200}"/>
                </c:ext>
              </c:extLst>
            </c:dLbl>
            <c:numFmt formatCode="#,##0" sourceLinked="0"/>
            <c:spPr>
              <a:noFill/>
              <a:ln>
                <a:noFill/>
              </a:ln>
              <a:effectLst/>
            </c:spPr>
            <c:txPr>
              <a:bodyPr rot="0" vert="horz"/>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Headroom_Charts_V3!$C$45:$G$45</c:f>
              <c:strCache>
                <c:ptCount val="5"/>
                <c:pt idx="0">
                  <c:v>Wet 
(similar to 2011-12)</c:v>
                </c:pt>
                <c:pt idx="1">
                  <c:v>Average 
(similar to 2014-15)</c:v>
                </c:pt>
                <c:pt idx="2">
                  <c:v>Dry 
(similar to 2015-16)</c:v>
                </c:pt>
                <c:pt idx="3">
                  <c:v>Extreme dry 
(similar to 2007-08)</c:v>
                </c:pt>
                <c:pt idx="4">
                  <c:v>Moderately dry 
(similar to 2019-20)</c:v>
                </c:pt>
              </c:strCache>
            </c:strRef>
          </c:xVal>
          <c:yVal>
            <c:numRef>
              <c:f>Headroom_Charts_V3!$C$47:$G$47</c:f>
              <c:numCache>
                <c:formatCode>#,##0_ ;[Red]\-#,##0\ </c:formatCode>
                <c:ptCount val="5"/>
                <c:pt idx="0">
                  <c:v>4069.6396766666667</c:v>
                </c:pt>
                <c:pt idx="1">
                  <c:v>3551.9917148999998</c:v>
                </c:pt>
                <c:pt idx="2">
                  <c:v>3006.6026015000002</c:v>
                </c:pt>
                <c:pt idx="3">
                  <c:v>1502.4075699999999</c:v>
                </c:pt>
                <c:pt idx="4">
                  <c:v>2359.1023155000003</c:v>
                </c:pt>
              </c:numCache>
            </c:numRef>
          </c:yVal>
          <c:smooth val="0"/>
          <c:extLst>
            <c:ext xmlns:c16="http://schemas.microsoft.com/office/drawing/2014/chart" uri="{C3380CC4-5D6E-409C-BE32-E72D297353CC}">
              <c16:uniqueId val="{0000000A-7336-45B1-91E9-055A41C04200}"/>
            </c:ext>
          </c:extLst>
        </c:ser>
        <c:ser>
          <c:idx val="2"/>
          <c:order val="2"/>
          <c:tx>
            <c:strRef>
              <c:f>Headroom_Charts_V3!$B$48</c:f>
              <c:strCache>
                <c:ptCount val="1"/>
                <c:pt idx="0">
                  <c:v>Estimated water available (no groundwater)</c:v>
                </c:pt>
              </c:strCache>
            </c:strRef>
          </c:tx>
          <c:spPr>
            <a:ln w="25400" cap="rnd">
              <a:noFill/>
              <a:round/>
            </a:ln>
            <a:effectLst/>
          </c:spPr>
          <c:marker>
            <c:symbol val="dash"/>
            <c:size val="28"/>
            <c:spPr>
              <a:solidFill>
                <a:schemeClr val="accent6"/>
              </a:solidFill>
              <a:ln w="9525">
                <a:noFill/>
              </a:ln>
              <a:effectLst/>
            </c:spPr>
          </c:marker>
          <c:dLbls>
            <c:dLbl>
              <c:idx val="0"/>
              <c:layout>
                <c:manualLayout>
                  <c:x val="3.5874436083995521E-2"/>
                  <c:y val="-2.956955088314320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336-45B1-91E9-055A41C04200}"/>
                </c:ext>
              </c:extLst>
            </c:dLbl>
            <c:dLbl>
              <c:idx val="1"/>
              <c:layout>
                <c:manualLayout>
                  <c:x val="3.228699247559596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336-45B1-91E9-055A41C04200}"/>
                </c:ext>
              </c:extLst>
            </c:dLbl>
            <c:dLbl>
              <c:idx val="2"/>
              <c:layout>
                <c:manualLayout>
                  <c:x val="3.946187969239516E-2"/>
                  <c:y val="3.22580645161284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336-45B1-91E9-055A41C04200}"/>
                </c:ext>
              </c:extLst>
            </c:dLbl>
            <c:dLbl>
              <c:idx val="3"/>
              <c:layout>
                <c:manualLayout>
                  <c:x val="2.56903248826455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336-45B1-91E9-055A41C04200}"/>
                </c:ext>
              </c:extLst>
            </c:dLbl>
            <c:dLbl>
              <c:idx val="4"/>
              <c:layout>
                <c:manualLayout>
                  <c:x val="9.1039434680952932E-3"/>
                  <c:y val="-2.35185185185193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336-45B1-91E9-055A41C04200}"/>
                </c:ext>
              </c:extLst>
            </c:dLbl>
            <c:numFmt formatCode="#,##0" sourceLinked="0"/>
            <c:spPr>
              <a:noFill/>
              <a:ln>
                <a:noFill/>
              </a:ln>
              <a:effectLst/>
            </c:spPr>
            <c:txPr>
              <a:bodyPr rot="0" vert="horz"/>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strRef>
              <c:f>Headroom_Charts_V3!$C$45:$G$45</c:f>
              <c:strCache>
                <c:ptCount val="5"/>
                <c:pt idx="0">
                  <c:v>Wet 
(similar to 2011-12)</c:v>
                </c:pt>
                <c:pt idx="1">
                  <c:v>Average 
(similar to 2014-15)</c:v>
                </c:pt>
                <c:pt idx="2">
                  <c:v>Dry 
(similar to 2015-16)</c:v>
                </c:pt>
                <c:pt idx="3">
                  <c:v>Extreme dry 
(similar to 2007-08)</c:v>
                </c:pt>
                <c:pt idx="4">
                  <c:v>Moderately dry 
(similar to 2019-20)</c:v>
                </c:pt>
              </c:strCache>
            </c:strRef>
          </c:xVal>
          <c:yVal>
            <c:numRef>
              <c:f>Headroom_Charts_V3!$C$48:$G$48</c:f>
              <c:numCache>
                <c:formatCode>#,##0_ ;[Red]\-#,##0\ </c:formatCode>
                <c:ptCount val="5"/>
                <c:pt idx="0">
                  <c:v>3560.2696766666668</c:v>
                </c:pt>
                <c:pt idx="1">
                  <c:v>3042.6217148999999</c:v>
                </c:pt>
                <c:pt idx="2">
                  <c:v>2497.2326014999999</c:v>
                </c:pt>
                <c:pt idx="3">
                  <c:v>993.03756999999985</c:v>
                </c:pt>
                <c:pt idx="4">
                  <c:v>1849.7323154999999</c:v>
                </c:pt>
              </c:numCache>
            </c:numRef>
          </c:yVal>
          <c:smooth val="0"/>
          <c:extLst>
            <c:ext xmlns:c16="http://schemas.microsoft.com/office/drawing/2014/chart" uri="{C3380CC4-5D6E-409C-BE32-E72D297353CC}">
              <c16:uniqueId val="{00000010-7336-45B1-91E9-055A41C04200}"/>
            </c:ext>
          </c:extLst>
        </c:ser>
        <c:dLbls>
          <c:showLegendKey val="0"/>
          <c:showVal val="0"/>
          <c:showCatName val="0"/>
          <c:showSerName val="0"/>
          <c:showPercent val="0"/>
          <c:showBubbleSize val="0"/>
        </c:dLbls>
        <c:axId val="624138144"/>
        <c:axId val="624145688"/>
      </c:scatterChart>
      <c:catAx>
        <c:axId val="624138144"/>
        <c:scaling>
          <c:orientation val="minMax"/>
        </c:scaling>
        <c:delete val="0"/>
        <c:axPos val="b"/>
        <c:numFmt formatCode="General" sourceLinked="1"/>
        <c:majorTickMark val="none"/>
        <c:minorTickMark val="none"/>
        <c:tickLblPos val="nextTo"/>
        <c:spPr>
          <a:noFill/>
          <a:ln w="9525" cap="flat" cmpd="sng" algn="ctr">
            <a:solidFill>
              <a:srgbClr val="182F57"/>
            </a:solidFill>
            <a:round/>
          </a:ln>
          <a:effectLst/>
        </c:spPr>
        <c:txPr>
          <a:bodyPr rot="-60000000" vert="horz"/>
          <a:lstStyle/>
          <a:p>
            <a:pPr>
              <a:defRPr/>
            </a:pPr>
            <a:endParaRPr lang="en-US"/>
          </a:p>
        </c:txPr>
        <c:crossAx val="624145688"/>
        <c:crosses val="autoZero"/>
        <c:auto val="1"/>
        <c:lblAlgn val="ctr"/>
        <c:lblOffset val="100"/>
        <c:noMultiLvlLbl val="0"/>
      </c:catAx>
      <c:valAx>
        <c:axId val="624145688"/>
        <c:scaling>
          <c:orientation val="minMax"/>
        </c:scaling>
        <c:delete val="0"/>
        <c:axPos val="l"/>
        <c:title>
          <c:tx>
            <c:rich>
              <a:bodyPr rot="-5400000" vert="horz"/>
              <a:lstStyle/>
              <a:p>
                <a:pPr>
                  <a:defRPr sz="1600" b="0"/>
                </a:pPr>
                <a:r>
                  <a:rPr lang="en-US" sz="1600" b="0"/>
                  <a:t>Volume of water (GL)</a:t>
                </a:r>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sz="1600"/>
            </a:pPr>
            <a:endParaRPr lang="en-US"/>
          </a:p>
        </c:txPr>
        <c:crossAx val="624138144"/>
        <c:crosses val="autoZero"/>
        <c:crossBetween val="between"/>
        <c:majorUnit val="1000"/>
      </c:valAx>
      <c:spPr>
        <a:noFill/>
        <a:ln>
          <a:noFill/>
        </a:ln>
        <a:effectLst/>
      </c:spPr>
    </c:plotArea>
    <c:legend>
      <c:legendPos val="b"/>
      <c:layout>
        <c:manualLayout>
          <c:xMode val="edge"/>
          <c:yMode val="edge"/>
          <c:x val="1.6657298107551059E-2"/>
          <c:y val="0.79146853922612703"/>
          <c:w val="0.89512132284054713"/>
          <c:h val="0.1951009495917643"/>
        </c:manualLayout>
      </c:layout>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1"/>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24166540575979"/>
          <c:y val="3.5991824677303795E-2"/>
          <c:w val="0.85866255611035469"/>
          <c:h val="0.64348323711131372"/>
        </c:manualLayout>
      </c:layout>
      <c:barChart>
        <c:barDir val="col"/>
        <c:grouping val="stacked"/>
        <c:varyColors val="0"/>
        <c:ser>
          <c:idx val="1"/>
          <c:order val="0"/>
          <c:tx>
            <c:strRef>
              <c:f>'Additional Charts'!$B$9</c:f>
              <c:strCache>
                <c:ptCount val="1"/>
                <c:pt idx="0">
                  <c:v>Additional water usage by existing almond plantings (at maturity)</c:v>
                </c:pt>
              </c:strCache>
            </c:strRef>
          </c:tx>
          <c:spPr>
            <a:solidFill>
              <a:schemeClr val="accent1"/>
            </a:solidFill>
            <a:ln>
              <a:noFill/>
            </a:ln>
            <a:effectLst/>
          </c:spPr>
          <c:invertIfNegative val="0"/>
          <c:dPt>
            <c:idx val="1"/>
            <c:invertIfNegative val="0"/>
            <c:bubble3D val="0"/>
            <c:spPr>
              <a:solidFill>
                <a:schemeClr val="bg1"/>
              </a:solidFill>
              <a:ln>
                <a:noFill/>
              </a:ln>
              <a:effectLst/>
            </c:spPr>
            <c:extLst>
              <c:ext xmlns:c16="http://schemas.microsoft.com/office/drawing/2014/chart" uri="{C3380CC4-5D6E-409C-BE32-E72D297353CC}">
                <c16:uniqueId val="{00000000-3E7A-41B8-A110-87AC957294B2}"/>
              </c:ext>
            </c:extLst>
          </c:dPt>
          <c:cat>
            <c:strRef>
              <c:f>'Additional Charts'!$C$5:$D$5</c:f>
              <c:strCache>
                <c:ptCount val="2"/>
                <c:pt idx="0">
                  <c:v>Version 2</c:v>
                </c:pt>
                <c:pt idx="1">
                  <c:v>Version 3</c:v>
                </c:pt>
              </c:strCache>
            </c:strRef>
          </c:cat>
          <c:val>
            <c:numRef>
              <c:f>'Additional Charts'!$C$9:$D$9</c:f>
              <c:numCache>
                <c:formatCode>#,##0</c:formatCode>
                <c:ptCount val="2"/>
                <c:pt idx="0">
                  <c:v>125396.49999999999</c:v>
                </c:pt>
                <c:pt idx="1">
                  <c:v>107321.16666666667</c:v>
                </c:pt>
              </c:numCache>
            </c:numRef>
          </c:val>
          <c:extLst>
            <c:ext xmlns:c16="http://schemas.microsoft.com/office/drawing/2014/chart" uri="{C3380CC4-5D6E-409C-BE32-E72D297353CC}">
              <c16:uniqueId val="{00000000-7C8C-44F3-8FD5-784AFC45E217}"/>
            </c:ext>
          </c:extLst>
        </c:ser>
        <c:ser>
          <c:idx val="2"/>
          <c:order val="1"/>
          <c:tx>
            <c:strRef>
              <c:f>'Additional Charts'!$B$10</c:f>
              <c:strCache>
                <c:ptCount val="1"/>
                <c:pt idx="0">
                  <c:v>Additional water usage by existing citrus plantings (at maturity)</c:v>
                </c:pt>
              </c:strCache>
            </c:strRef>
          </c:tx>
          <c:spPr>
            <a:solidFill>
              <a:schemeClr val="bg1"/>
            </a:solidFill>
            <a:ln>
              <a:noFill/>
            </a:ln>
            <a:effectLst/>
          </c:spPr>
          <c:invertIfNegative val="0"/>
          <c:cat>
            <c:strRef>
              <c:f>'Additional Charts'!$C$5:$D$5</c:f>
              <c:strCache>
                <c:ptCount val="2"/>
                <c:pt idx="0">
                  <c:v>Version 2</c:v>
                </c:pt>
                <c:pt idx="1">
                  <c:v>Version 3</c:v>
                </c:pt>
              </c:strCache>
            </c:strRef>
          </c:cat>
          <c:val>
            <c:numRef>
              <c:f>'Additional Charts'!$C$10:$D$10</c:f>
              <c:numCache>
                <c:formatCode>#,##0</c:formatCode>
                <c:ptCount val="2"/>
                <c:pt idx="1">
                  <c:v>23107.333333333332</c:v>
                </c:pt>
              </c:numCache>
            </c:numRef>
          </c:val>
          <c:extLst>
            <c:ext xmlns:c16="http://schemas.microsoft.com/office/drawing/2014/chart" uri="{C3380CC4-5D6E-409C-BE32-E72D297353CC}">
              <c16:uniqueId val="{00000001-7C8C-44F3-8FD5-784AFC45E217}"/>
            </c:ext>
          </c:extLst>
        </c:ser>
        <c:ser>
          <c:idx val="3"/>
          <c:order val="2"/>
          <c:tx>
            <c:strRef>
              <c:f>'Additional Charts'!$B$11</c:f>
              <c:strCache>
                <c:ptCount val="1"/>
                <c:pt idx="0">
                  <c:v>Additional water usage by existing grape plantings (at maturity)</c:v>
                </c:pt>
              </c:strCache>
            </c:strRef>
          </c:tx>
          <c:spPr>
            <a:solidFill>
              <a:schemeClr val="bg1"/>
            </a:solidFill>
            <a:ln>
              <a:noFill/>
            </a:ln>
            <a:effectLst/>
          </c:spPr>
          <c:invertIfNegative val="0"/>
          <c:cat>
            <c:strRef>
              <c:f>'Additional Charts'!$C$5:$D$5</c:f>
              <c:strCache>
                <c:ptCount val="2"/>
                <c:pt idx="0">
                  <c:v>Version 2</c:v>
                </c:pt>
                <c:pt idx="1">
                  <c:v>Version 3</c:v>
                </c:pt>
              </c:strCache>
            </c:strRef>
          </c:cat>
          <c:val>
            <c:numRef>
              <c:f>'Additional Charts'!$C$11:$D$11</c:f>
              <c:numCache>
                <c:formatCode>#,##0</c:formatCode>
                <c:ptCount val="2"/>
                <c:pt idx="1">
                  <c:v>16469.999999999996</c:v>
                </c:pt>
              </c:numCache>
            </c:numRef>
          </c:val>
          <c:extLst>
            <c:ext xmlns:c16="http://schemas.microsoft.com/office/drawing/2014/chart" uri="{C3380CC4-5D6E-409C-BE32-E72D297353CC}">
              <c16:uniqueId val="{00000002-7C8C-44F3-8FD5-784AFC45E217}"/>
            </c:ext>
          </c:extLst>
        </c:ser>
        <c:dLbls>
          <c:showLegendKey val="0"/>
          <c:showVal val="0"/>
          <c:showCatName val="0"/>
          <c:showSerName val="0"/>
          <c:showPercent val="0"/>
          <c:showBubbleSize val="0"/>
        </c:dLbls>
        <c:gapWidth val="150"/>
        <c:overlap val="100"/>
        <c:axId val="1899937296"/>
        <c:axId val="1899935328"/>
        <c:extLst>
          <c:ext xmlns:c15="http://schemas.microsoft.com/office/drawing/2012/chart" uri="{02D57815-91ED-43cb-92C2-25804820EDAC}">
            <c15:filteredBarSeries>
              <c15:ser>
                <c:idx val="0"/>
                <c:order val="3"/>
                <c:tx>
                  <c:strRef>
                    <c:extLst>
                      <c:ext uri="{02D57815-91ED-43cb-92C2-25804820EDAC}">
                        <c15:formulaRef>
                          <c15:sqref>'Additional Charts'!$B$12</c15:sqref>
                        </c15:formulaRef>
                      </c:ext>
                    </c:extLst>
                    <c:strCache>
                      <c:ptCount val="1"/>
                      <c:pt idx="0">
                        <c:v>Additional water usage by planned plantings 2027/28</c:v>
                      </c:pt>
                    </c:strCache>
                  </c:strRef>
                </c:tx>
                <c:spPr>
                  <a:solidFill>
                    <a:schemeClr val="accent4"/>
                  </a:solidFill>
                  <a:ln>
                    <a:noFill/>
                  </a:ln>
                  <a:effectLst/>
                </c:spPr>
                <c:invertIfNegative val="0"/>
                <c:cat>
                  <c:strRef>
                    <c:extLst>
                      <c:ext uri="{02D57815-91ED-43cb-92C2-25804820EDAC}">
                        <c15:formulaRef>
                          <c15:sqref>'Additional Charts'!$C$5:$D$5</c15:sqref>
                        </c15:formulaRef>
                      </c:ext>
                    </c:extLst>
                    <c:strCache>
                      <c:ptCount val="2"/>
                      <c:pt idx="0">
                        <c:v>Version 2</c:v>
                      </c:pt>
                      <c:pt idx="1">
                        <c:v>Version 3</c:v>
                      </c:pt>
                    </c:strCache>
                  </c:strRef>
                </c:cat>
                <c:val>
                  <c:numRef>
                    <c:extLst>
                      <c:ext uri="{02D57815-91ED-43cb-92C2-25804820EDAC}">
                        <c15:formulaRef>
                          <c15:sqref>'Additional Charts'!$C$12:$D$12</c15:sqref>
                        </c15:formulaRef>
                      </c:ext>
                    </c:extLst>
                    <c:numCache>
                      <c:formatCode>#,##0</c:formatCode>
                      <c:ptCount val="2"/>
                      <c:pt idx="0">
                        <c:v>167349.00000000003</c:v>
                      </c:pt>
                      <c:pt idx="1">
                        <c:v>174891.66666666666</c:v>
                      </c:pt>
                    </c:numCache>
                  </c:numRef>
                </c:val>
                <c:extLst>
                  <c:ext xmlns:c16="http://schemas.microsoft.com/office/drawing/2014/chart" uri="{C3380CC4-5D6E-409C-BE32-E72D297353CC}">
                    <c16:uniqueId val="{00000003-7C8C-44F3-8FD5-784AFC45E217}"/>
                  </c:ext>
                </c:extLst>
              </c15:ser>
            </c15:filteredBarSeries>
          </c:ext>
        </c:extLst>
      </c:barChart>
      <c:catAx>
        <c:axId val="1899937296"/>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1899935328"/>
        <c:crosses val="autoZero"/>
        <c:auto val="1"/>
        <c:lblAlgn val="ctr"/>
        <c:lblOffset val="100"/>
        <c:noMultiLvlLbl val="0"/>
      </c:catAx>
      <c:valAx>
        <c:axId val="1899935328"/>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r>
                  <a:rPr lang="en-AU" sz="1600"/>
                  <a:t>Volume</a:t>
                </a:r>
                <a:r>
                  <a:rPr lang="en-AU" sz="1600" baseline="0"/>
                  <a:t> of water (GL)</a:t>
                </a:r>
                <a:endParaRPr lang="en-AU" sz="160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1899937296"/>
        <c:crosses val="autoZero"/>
        <c:crossBetween val="between"/>
        <c:majorUnit val="50000"/>
        <c:dispUnits>
          <c:builtInUnit val="thousands"/>
        </c:dispUnits>
      </c:valAx>
      <c:spPr>
        <a:noFill/>
        <a:ln>
          <a:noFill/>
        </a:ln>
        <a:effectLst/>
      </c:spPr>
    </c:plotArea>
    <c:legend>
      <c:legendPos val="b"/>
      <c:layout>
        <c:manualLayout>
          <c:xMode val="edge"/>
          <c:yMode val="edge"/>
          <c:x val="8.1979119382659948E-3"/>
          <c:y val="0.80681099969614101"/>
          <c:w val="0.98339146113885101"/>
          <c:h val="0.17548111009824774"/>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accent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24166540575979"/>
          <c:y val="3.5991824677303795E-2"/>
          <c:w val="0.85866255611035469"/>
          <c:h val="0.64348323711131372"/>
        </c:manualLayout>
      </c:layout>
      <c:barChart>
        <c:barDir val="col"/>
        <c:grouping val="stacked"/>
        <c:varyColors val="0"/>
        <c:ser>
          <c:idx val="1"/>
          <c:order val="0"/>
          <c:tx>
            <c:strRef>
              <c:f>'Additional Charts'!$B$9</c:f>
              <c:strCache>
                <c:ptCount val="1"/>
                <c:pt idx="0">
                  <c:v>Additional water usage by existing almond plantings (at maturity)</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'Additional Charts'!$C$5:$D$5</c:f>
              <c:strCache>
                <c:ptCount val="2"/>
                <c:pt idx="0">
                  <c:v>Version 2</c:v>
                </c:pt>
                <c:pt idx="1">
                  <c:v>Version 3</c:v>
                </c:pt>
              </c:strCache>
            </c:strRef>
          </c:cat>
          <c:val>
            <c:numRef>
              <c:f>'Additional Charts'!$C$9:$D$9</c:f>
              <c:numCache>
                <c:formatCode>#,##0</c:formatCode>
                <c:ptCount val="2"/>
                <c:pt idx="0">
                  <c:v>125396.49999999999</c:v>
                </c:pt>
                <c:pt idx="1">
                  <c:v>107321.16666666667</c:v>
                </c:pt>
              </c:numCache>
            </c:numRef>
          </c:val>
          <c:extLst>
            <c:ext xmlns:c16="http://schemas.microsoft.com/office/drawing/2014/chart" uri="{C3380CC4-5D6E-409C-BE32-E72D297353CC}">
              <c16:uniqueId val="{00000000-7C8C-44F3-8FD5-784AFC45E217}"/>
            </c:ext>
          </c:extLst>
        </c:ser>
        <c:ser>
          <c:idx val="2"/>
          <c:order val="1"/>
          <c:tx>
            <c:strRef>
              <c:f>'Additional Charts'!$B$10</c:f>
              <c:strCache>
                <c:ptCount val="1"/>
                <c:pt idx="0">
                  <c:v>Additional water usage by existing citrus plantings (at maturity)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'Additional Charts'!$C$5:$D$5</c:f>
              <c:strCache>
                <c:ptCount val="2"/>
                <c:pt idx="0">
                  <c:v>Version 2</c:v>
                </c:pt>
                <c:pt idx="1">
                  <c:v>Version 3</c:v>
                </c:pt>
              </c:strCache>
            </c:strRef>
          </c:cat>
          <c:val>
            <c:numRef>
              <c:f>'Additional Charts'!$C$10:$D$10</c:f>
              <c:numCache>
                <c:formatCode>#,##0</c:formatCode>
                <c:ptCount val="2"/>
                <c:pt idx="1">
                  <c:v>23107.333333333332</c:v>
                </c:pt>
              </c:numCache>
            </c:numRef>
          </c:val>
          <c:extLst>
            <c:ext xmlns:c16="http://schemas.microsoft.com/office/drawing/2014/chart" uri="{C3380CC4-5D6E-409C-BE32-E72D297353CC}">
              <c16:uniqueId val="{00000001-7C8C-44F3-8FD5-784AFC45E217}"/>
            </c:ext>
          </c:extLst>
        </c:ser>
        <c:ser>
          <c:idx val="3"/>
          <c:order val="2"/>
          <c:tx>
            <c:strRef>
              <c:f>'Additional Charts'!$B$11</c:f>
              <c:strCache>
                <c:ptCount val="1"/>
                <c:pt idx="0">
                  <c:v>Additional water usage by existing grape plantings (at maturity)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'Additional Charts'!$C$5:$D$5</c:f>
              <c:strCache>
                <c:ptCount val="2"/>
                <c:pt idx="0">
                  <c:v>Version 2</c:v>
                </c:pt>
                <c:pt idx="1">
                  <c:v>Version 3</c:v>
                </c:pt>
              </c:strCache>
            </c:strRef>
          </c:cat>
          <c:val>
            <c:numRef>
              <c:f>'Additional Charts'!$C$11:$D$11</c:f>
              <c:numCache>
                <c:formatCode>#,##0</c:formatCode>
                <c:ptCount val="2"/>
                <c:pt idx="1">
                  <c:v>16469.999999999996</c:v>
                </c:pt>
              </c:numCache>
            </c:numRef>
          </c:val>
          <c:extLst>
            <c:ext xmlns:c16="http://schemas.microsoft.com/office/drawing/2014/chart" uri="{C3380CC4-5D6E-409C-BE32-E72D297353CC}">
              <c16:uniqueId val="{00000002-7C8C-44F3-8FD5-784AFC45E217}"/>
            </c:ext>
          </c:extLst>
        </c:ser>
        <c:dLbls>
          <c:showLegendKey val="0"/>
          <c:showVal val="0"/>
          <c:showCatName val="0"/>
          <c:showSerName val="0"/>
          <c:showPercent val="0"/>
          <c:showBubbleSize val="0"/>
        </c:dLbls>
        <c:gapWidth val="150"/>
        <c:overlap val="100"/>
        <c:axId val="1899937296"/>
        <c:axId val="1899935328"/>
        <c:extLst>
          <c:ext xmlns:c15="http://schemas.microsoft.com/office/drawing/2012/chart" uri="{02D57815-91ED-43cb-92C2-25804820EDAC}">
            <c15:filteredBarSeries>
              <c15:ser>
                <c:idx val="0"/>
                <c:order val="3"/>
                <c:tx>
                  <c:strRef>
                    <c:extLst>
                      <c:ext uri="{02D57815-91ED-43cb-92C2-25804820EDAC}">
                        <c15:formulaRef>
                          <c15:sqref>'Additional Charts'!$B$12</c15:sqref>
                        </c15:formulaRef>
                      </c:ext>
                    </c:extLst>
                    <c:strCache>
                      <c:ptCount val="1"/>
                      <c:pt idx="0">
                        <c:v>Additional water usage by planned plantings 2027/28</c:v>
                      </c:pt>
                    </c:strCache>
                  </c:strRef>
                </c:tx>
                <c:spPr>
                  <a:solidFill>
                    <a:schemeClr val="accent4"/>
                  </a:solidFill>
                  <a:ln>
                    <a:noFill/>
                  </a:ln>
                  <a:effectLst/>
                </c:spPr>
                <c:invertIfNegative val="0"/>
                <c:cat>
                  <c:strRef>
                    <c:extLst>
                      <c:ext uri="{02D57815-91ED-43cb-92C2-25804820EDAC}">
                        <c15:formulaRef>
                          <c15:sqref>'Additional Charts'!$C$5:$D$5</c15:sqref>
                        </c15:formulaRef>
                      </c:ext>
                    </c:extLst>
                    <c:strCache>
                      <c:ptCount val="2"/>
                      <c:pt idx="0">
                        <c:v>Version 2</c:v>
                      </c:pt>
                      <c:pt idx="1">
                        <c:v>Version 3</c:v>
                      </c:pt>
                    </c:strCache>
                  </c:strRef>
                </c:cat>
                <c:val>
                  <c:numRef>
                    <c:extLst>
                      <c:ext uri="{02D57815-91ED-43cb-92C2-25804820EDAC}">
                        <c15:formulaRef>
                          <c15:sqref>'Additional Charts'!$C$12:$D$12</c15:sqref>
                        </c15:formulaRef>
                      </c:ext>
                    </c:extLst>
                    <c:numCache>
                      <c:formatCode>#,##0</c:formatCode>
                      <c:ptCount val="2"/>
                      <c:pt idx="0">
                        <c:v>167349.00000000003</c:v>
                      </c:pt>
                      <c:pt idx="1">
                        <c:v>174891.66666666666</c:v>
                      </c:pt>
                    </c:numCache>
                  </c:numRef>
                </c:val>
                <c:extLst>
                  <c:ext xmlns:c16="http://schemas.microsoft.com/office/drawing/2014/chart" uri="{C3380CC4-5D6E-409C-BE32-E72D297353CC}">
                    <c16:uniqueId val="{00000003-7C8C-44F3-8FD5-784AFC45E217}"/>
                  </c:ext>
                </c:extLst>
              </c15:ser>
            </c15:filteredBarSeries>
          </c:ext>
        </c:extLst>
      </c:barChart>
      <c:catAx>
        <c:axId val="1899937296"/>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1899935328"/>
        <c:crosses val="autoZero"/>
        <c:auto val="1"/>
        <c:lblAlgn val="ctr"/>
        <c:lblOffset val="100"/>
        <c:noMultiLvlLbl val="0"/>
      </c:catAx>
      <c:valAx>
        <c:axId val="1899935328"/>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r>
                  <a:rPr lang="en-AU" sz="1600"/>
                  <a:t>Volume</a:t>
                </a:r>
                <a:r>
                  <a:rPr lang="en-AU" sz="1600" baseline="0"/>
                  <a:t> of water (GL)</a:t>
                </a:r>
                <a:endParaRPr lang="en-AU" sz="160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1899937296"/>
        <c:crosses val="autoZero"/>
        <c:crossBetween val="between"/>
        <c:majorUnit val="50000"/>
        <c:dispUnits>
          <c:builtInUnit val="thousands"/>
        </c:dispUnits>
      </c:valAx>
      <c:spPr>
        <a:noFill/>
        <a:ln>
          <a:noFill/>
        </a:ln>
        <a:effectLst/>
      </c:spPr>
    </c:plotArea>
    <c:legend>
      <c:legendPos val="b"/>
      <c:layout>
        <c:manualLayout>
          <c:xMode val="edge"/>
          <c:yMode val="edge"/>
          <c:x val="8.1979119382659948E-3"/>
          <c:y val="0.80681099969614101"/>
          <c:w val="0.98339146113885101"/>
          <c:h val="0.17548111009824774"/>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accent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24166540575983"/>
          <c:y val="3.5991824677303795E-2"/>
          <c:w val="0.85866255611035469"/>
          <c:h val="0.76568520206624124"/>
        </c:manualLayout>
      </c:layout>
      <c:barChart>
        <c:barDir val="col"/>
        <c:grouping val="stacked"/>
        <c:varyColors val="0"/>
        <c:ser>
          <c:idx val="0"/>
          <c:order val="0"/>
          <c:tx>
            <c:strRef>
              <c:f>'Additional Charts'!$B$40</c:f>
              <c:strCache>
                <c:ptCount val="1"/>
              </c:strCache>
            </c:strRef>
          </c:tx>
          <c:spPr>
            <a:solidFill>
              <a:schemeClr val="accent1"/>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0-D6EE-467B-8682-4FB65B432A13}"/>
              </c:ext>
            </c:extLst>
          </c:dPt>
          <c:dPt>
            <c:idx val="2"/>
            <c:invertIfNegative val="0"/>
            <c:bubble3D val="0"/>
            <c:spPr>
              <a:solidFill>
                <a:schemeClr val="bg1"/>
              </a:solidFill>
              <a:ln>
                <a:noFill/>
              </a:ln>
              <a:effectLst/>
            </c:spPr>
            <c:extLst>
              <c:ext xmlns:c16="http://schemas.microsoft.com/office/drawing/2014/chart" uri="{C3380CC4-5D6E-409C-BE32-E72D297353CC}">
                <c16:uniqueId val="{00000001-D6EE-467B-8682-4FB65B432A13}"/>
              </c:ext>
            </c:extLst>
          </c:dPt>
          <c:dLbls>
            <c:dLbl>
              <c:idx val="0"/>
              <c:delete val="1"/>
              <c:extLst>
                <c:ext xmlns:c15="http://schemas.microsoft.com/office/drawing/2012/chart" uri="{CE6537A1-D6FC-4f65-9D91-7224C49458BB}"/>
                <c:ext xmlns:c16="http://schemas.microsoft.com/office/drawing/2014/chart" uri="{C3380CC4-5D6E-409C-BE32-E72D297353CC}">
                  <c16:uniqueId val="{00000000-D6EE-467B-8682-4FB65B432A13}"/>
                </c:ext>
              </c:extLst>
            </c:dLbl>
            <c:dLbl>
              <c:idx val="2"/>
              <c:delete val="1"/>
              <c:extLst>
                <c:ext xmlns:c15="http://schemas.microsoft.com/office/drawing/2012/chart" uri="{CE6537A1-D6FC-4f65-9D91-7224C49458BB}"/>
                <c:ext xmlns:c16="http://schemas.microsoft.com/office/drawing/2014/chart" uri="{C3380CC4-5D6E-409C-BE32-E72D297353CC}">
                  <c16:uniqueId val="{00000001-D6EE-467B-8682-4FB65B432A13}"/>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'Additional Charts'!$C$32:$E$32</c:f>
              <c:strCache>
                <c:ptCount val="3"/>
                <c:pt idx="0">
                  <c:v>Version 2</c:v>
                </c:pt>
                <c:pt idx="1">
                  <c:v>Version 3 - Scenario A (plantings &lt; 1,000 ha)</c:v>
                </c:pt>
                <c:pt idx="2">
                  <c:v>Version 3 - Scenario B (all plantings)</c:v>
                </c:pt>
              </c:strCache>
            </c:strRef>
          </c:cat>
          <c:val>
            <c:numRef>
              <c:f>'Additional Charts'!$C$40:$E$40</c:f>
              <c:numCache>
                <c:formatCode>#,##0</c:formatCode>
                <c:ptCount val="3"/>
                <c:pt idx="0">
                  <c:v>167</c:v>
                </c:pt>
                <c:pt idx="1">
                  <c:v>174.89166666666665</c:v>
                </c:pt>
                <c:pt idx="2">
                  <c:v>409.39166666666665</c:v>
                </c:pt>
              </c:numCache>
            </c:numRef>
          </c:val>
          <c:extLst>
            <c:ext xmlns:c16="http://schemas.microsoft.com/office/drawing/2014/chart" uri="{C3380CC4-5D6E-409C-BE32-E72D297353CC}">
              <c16:uniqueId val="{00000000-5788-4250-B728-958BC1A24E1B}"/>
            </c:ext>
          </c:extLst>
        </c:ser>
        <c:dLbls>
          <c:showLegendKey val="0"/>
          <c:showVal val="0"/>
          <c:showCatName val="0"/>
          <c:showSerName val="0"/>
          <c:showPercent val="0"/>
          <c:showBubbleSize val="0"/>
        </c:dLbls>
        <c:gapWidth val="150"/>
        <c:overlap val="100"/>
        <c:axId val="1899937296"/>
        <c:axId val="1899935328"/>
        <c:extLst/>
      </c:barChart>
      <c:catAx>
        <c:axId val="1899937296"/>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1899935328"/>
        <c:crosses val="autoZero"/>
        <c:auto val="1"/>
        <c:lblAlgn val="ctr"/>
        <c:lblOffset val="100"/>
        <c:noMultiLvlLbl val="0"/>
      </c:catAx>
      <c:valAx>
        <c:axId val="1899935328"/>
        <c:scaling>
          <c:orientation val="minMax"/>
          <c:max val="500"/>
          <c:min val="0"/>
        </c:scaling>
        <c:delete val="0"/>
        <c:axPos val="l"/>
        <c:title>
          <c:tx>
            <c:rich>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r>
                  <a:rPr lang="en-AU" sz="1600"/>
                  <a:t>Volume</a:t>
                </a:r>
                <a:r>
                  <a:rPr lang="en-AU" sz="1600" baseline="0"/>
                  <a:t> of water (GL)</a:t>
                </a:r>
                <a:endParaRPr lang="en-AU" sz="1600"/>
              </a:p>
            </c:rich>
          </c:tx>
          <c:layout>
            <c:manualLayout>
              <c:xMode val="edge"/>
              <c:yMode val="edge"/>
              <c:x val="4.1169869370050937E-3"/>
              <c:y val="0.1868839258584016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1899937296"/>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accent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24166540575983"/>
          <c:y val="3.5991824677303795E-2"/>
          <c:w val="0.85866255611035469"/>
          <c:h val="0.76568520206624124"/>
        </c:manualLayout>
      </c:layout>
      <c:barChart>
        <c:barDir val="col"/>
        <c:grouping val="stacked"/>
        <c:varyColors val="0"/>
        <c:ser>
          <c:idx val="0"/>
          <c:order val="0"/>
          <c:tx>
            <c:strRef>
              <c:f>'Additional Charts'!$B$40</c:f>
              <c:strCache>
                <c:ptCount val="1"/>
              </c:strCache>
            </c:strRef>
          </c:tx>
          <c:spPr>
            <a:solidFill>
              <a:schemeClr val="accent1"/>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1-5788-4250-B728-958BC1A24E1B}"/>
              </c:ext>
            </c:extLst>
          </c:dPt>
          <c:dLbls>
            <c:dLbl>
              <c:idx val="0"/>
              <c:delete val="1"/>
              <c:extLst>
                <c:ext xmlns:c15="http://schemas.microsoft.com/office/drawing/2012/chart" uri="{CE6537A1-D6FC-4f65-9D91-7224C49458BB}"/>
                <c:ext xmlns:c16="http://schemas.microsoft.com/office/drawing/2014/chart" uri="{C3380CC4-5D6E-409C-BE32-E72D297353CC}">
                  <c16:uniqueId val="{00000001-5788-4250-B728-958BC1A24E1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'Additional Charts'!$C$32:$E$32</c:f>
              <c:strCache>
                <c:ptCount val="3"/>
                <c:pt idx="0">
                  <c:v>Version 2</c:v>
                </c:pt>
                <c:pt idx="1">
                  <c:v>Version 3 - Scenario A (plantings &lt; 1,000 ha)</c:v>
                </c:pt>
                <c:pt idx="2">
                  <c:v>Version 3 - Scenario B (all plantings)</c:v>
                </c:pt>
              </c:strCache>
            </c:strRef>
          </c:cat>
          <c:val>
            <c:numRef>
              <c:f>'Additional Charts'!$C$40:$E$40</c:f>
              <c:numCache>
                <c:formatCode>#,##0</c:formatCode>
                <c:ptCount val="3"/>
                <c:pt idx="0">
                  <c:v>167</c:v>
                </c:pt>
                <c:pt idx="1">
                  <c:v>174.89166666666665</c:v>
                </c:pt>
                <c:pt idx="2">
                  <c:v>409.39166666666665</c:v>
                </c:pt>
              </c:numCache>
            </c:numRef>
          </c:val>
          <c:extLst>
            <c:ext xmlns:c16="http://schemas.microsoft.com/office/drawing/2014/chart" uri="{C3380CC4-5D6E-409C-BE32-E72D297353CC}">
              <c16:uniqueId val="{00000000-5788-4250-B728-958BC1A24E1B}"/>
            </c:ext>
          </c:extLst>
        </c:ser>
        <c:dLbls>
          <c:showLegendKey val="0"/>
          <c:showVal val="0"/>
          <c:showCatName val="0"/>
          <c:showSerName val="0"/>
          <c:showPercent val="0"/>
          <c:showBubbleSize val="0"/>
        </c:dLbls>
        <c:gapWidth val="150"/>
        <c:overlap val="100"/>
        <c:axId val="1899937296"/>
        <c:axId val="1899935328"/>
        <c:extLst/>
      </c:barChart>
      <c:catAx>
        <c:axId val="1899937296"/>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1899935328"/>
        <c:crosses val="autoZero"/>
        <c:auto val="1"/>
        <c:lblAlgn val="ctr"/>
        <c:lblOffset val="100"/>
        <c:noMultiLvlLbl val="0"/>
      </c:catAx>
      <c:valAx>
        <c:axId val="1899935328"/>
        <c:scaling>
          <c:orientation val="minMax"/>
          <c:max val="500"/>
          <c:min val="0"/>
        </c:scaling>
        <c:delete val="0"/>
        <c:axPos val="l"/>
        <c:title>
          <c:tx>
            <c:rich>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r>
                  <a:rPr lang="en-AU" sz="1600"/>
                  <a:t>Volume</a:t>
                </a:r>
                <a:r>
                  <a:rPr lang="en-AU" sz="1600" baseline="0"/>
                  <a:t> of water (GL)</a:t>
                </a:r>
                <a:endParaRPr lang="en-AU" sz="1600"/>
              </a:p>
            </c:rich>
          </c:tx>
          <c:layout>
            <c:manualLayout>
              <c:xMode val="edge"/>
              <c:yMode val="edge"/>
              <c:x val="4.1169869370050937E-3"/>
              <c:y val="0.1868839258584016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1899937296"/>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accent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24166540575983"/>
          <c:y val="3.5991824677303795E-2"/>
          <c:w val="0.85866255611035469"/>
          <c:h val="0.76568520206624124"/>
        </c:manualLayout>
      </c:layout>
      <c:barChart>
        <c:barDir val="col"/>
        <c:grouping val="stacked"/>
        <c:varyColors val="0"/>
        <c:ser>
          <c:idx val="0"/>
          <c:order val="0"/>
          <c:tx>
            <c:strRef>
              <c:f>'Additional Charts'!$B$40</c:f>
              <c:strCache>
                <c:ptCount val="1"/>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'Additional Charts'!$C$32:$E$32</c:f>
              <c:strCache>
                <c:ptCount val="3"/>
                <c:pt idx="0">
                  <c:v>Version 2</c:v>
                </c:pt>
                <c:pt idx="1">
                  <c:v>Version 3 - Scenario A (plantings &lt; 1,000 ha)</c:v>
                </c:pt>
                <c:pt idx="2">
                  <c:v>Version 3 - Scenario B (all plantings)</c:v>
                </c:pt>
              </c:strCache>
            </c:strRef>
          </c:cat>
          <c:val>
            <c:numRef>
              <c:f>'Additional Charts'!$C$40:$E$40</c:f>
              <c:numCache>
                <c:formatCode>#,##0</c:formatCode>
                <c:ptCount val="3"/>
                <c:pt idx="0">
                  <c:v>167</c:v>
                </c:pt>
                <c:pt idx="1">
                  <c:v>174.89166666666665</c:v>
                </c:pt>
                <c:pt idx="2">
                  <c:v>409.39166666666665</c:v>
                </c:pt>
              </c:numCache>
            </c:numRef>
          </c:val>
          <c:extLst>
            <c:ext xmlns:c16="http://schemas.microsoft.com/office/drawing/2014/chart" uri="{C3380CC4-5D6E-409C-BE32-E72D297353CC}">
              <c16:uniqueId val="{00000000-5788-4250-B728-958BC1A24E1B}"/>
            </c:ext>
          </c:extLst>
        </c:ser>
        <c:dLbls>
          <c:showLegendKey val="0"/>
          <c:showVal val="0"/>
          <c:showCatName val="0"/>
          <c:showSerName val="0"/>
          <c:showPercent val="0"/>
          <c:showBubbleSize val="0"/>
        </c:dLbls>
        <c:gapWidth val="150"/>
        <c:overlap val="100"/>
        <c:axId val="1899937296"/>
        <c:axId val="1899935328"/>
        <c:extLst/>
      </c:barChart>
      <c:catAx>
        <c:axId val="1899937296"/>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1899935328"/>
        <c:crosses val="autoZero"/>
        <c:auto val="1"/>
        <c:lblAlgn val="ctr"/>
        <c:lblOffset val="100"/>
        <c:noMultiLvlLbl val="0"/>
      </c:catAx>
      <c:valAx>
        <c:axId val="1899935328"/>
        <c:scaling>
          <c:orientation val="minMax"/>
          <c:max val="500"/>
          <c:min val="0"/>
        </c:scaling>
        <c:delete val="0"/>
        <c:axPos val="l"/>
        <c:title>
          <c:tx>
            <c:rich>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r>
                  <a:rPr lang="en-AU" sz="1600"/>
                  <a:t>Volume</a:t>
                </a:r>
                <a:r>
                  <a:rPr lang="en-AU" sz="1600" baseline="0"/>
                  <a:t> of water (GL)</a:t>
                </a:r>
                <a:endParaRPr lang="en-AU" sz="1600"/>
              </a:p>
            </c:rich>
          </c:tx>
          <c:layout>
            <c:manualLayout>
              <c:xMode val="edge"/>
              <c:yMode val="edge"/>
              <c:x val="4.1169869370050937E-3"/>
              <c:y val="0.1868839258584016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1899937296"/>
        <c:crosses val="autoZero"/>
        <c:crossBetween val="between"/>
        <c:majorUnit val="100"/>
      </c:valAx>
      <c:spPr>
        <a:noFill/>
        <a:ln>
          <a:noFill/>
        </a:ln>
        <a:effectLst/>
      </c:spPr>
    </c:plotArea>
    <c:legend>
      <c:legendPos val="b"/>
      <c:layout>
        <c:manualLayout>
          <c:xMode val="edge"/>
          <c:yMode val="edge"/>
          <c:x val="0.2151535044337817"/>
          <c:y val="0.82926026571917288"/>
          <c:w val="2.0630768316918825E-2"/>
          <c:h val="4.5445055898269929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accent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20812348157469E-2"/>
          <c:y val="4.0106502242152467E-2"/>
          <c:w val="0.88959649427880527"/>
          <c:h val="0.62436023622047243"/>
        </c:manualLayout>
      </c:layout>
      <c:barChart>
        <c:barDir val="col"/>
        <c:grouping val="stacked"/>
        <c:varyColors val="0"/>
        <c:ser>
          <c:idx val="0"/>
          <c:order val="0"/>
          <c:tx>
            <c:strRef>
              <c:f>Headroom_Charts_V3!$B$114</c:f>
              <c:strCache>
                <c:ptCount val="1"/>
                <c:pt idx="0">
                  <c:v>Estimated permanent horticulture water demand (1,196 GL)</c:v>
                </c:pt>
              </c:strCache>
            </c:strRef>
          </c:tx>
          <c:spPr>
            <a:solidFill>
              <a:srgbClr val="FFFFFF"/>
            </a:solidFill>
            <a:ln>
              <a:noFill/>
            </a:ln>
            <a:effectLst/>
          </c:spPr>
          <c:invertIfNegative val="0"/>
          <c:cat>
            <c:strRef>
              <c:f>Headroom_Charts_V3!$C$113:$G$113</c:f>
              <c:strCache>
                <c:ptCount val="5"/>
                <c:pt idx="0">
                  <c:v>Wet 
(similar to 2011-12)</c:v>
                </c:pt>
                <c:pt idx="1">
                  <c:v>Average 
(similar to 2014-15)</c:v>
                </c:pt>
                <c:pt idx="2">
                  <c:v>Dry 
(similar to 2015-16)</c:v>
                </c:pt>
                <c:pt idx="3">
                  <c:v>Extreme dry 
(similar to 2007-08)</c:v>
                </c:pt>
                <c:pt idx="4">
                  <c:v>Moderately dry 
(similar to 2019-20)</c:v>
                </c:pt>
              </c:strCache>
            </c:strRef>
          </c:cat>
          <c:val>
            <c:numRef>
              <c:f>Headroom_Charts_V3!$C$114:$G$114</c:f>
              <c:numCache>
                <c:formatCode>#,##0_ ;[Red]\-#,##0\ </c:formatCode>
                <c:ptCount val="5"/>
                <c:pt idx="0" formatCode="#,##0.0_ ;[Red]\-#,##0.0\ ">
                  <c:v>1195.8105</c:v>
                </c:pt>
                <c:pt idx="1">
                  <c:v>1195.8105</c:v>
                </c:pt>
                <c:pt idx="2">
                  <c:v>1195.8105</c:v>
                </c:pt>
                <c:pt idx="3">
                  <c:v>1195.8105</c:v>
                </c:pt>
                <c:pt idx="4">
                  <c:v>1195.8105</c:v>
                </c:pt>
              </c:numCache>
            </c:numRef>
          </c:val>
          <c:extLst>
            <c:ext xmlns:c16="http://schemas.microsoft.com/office/drawing/2014/chart" uri="{C3380CC4-5D6E-409C-BE32-E72D297353CC}">
              <c16:uniqueId val="{00000000-78F1-454F-A9DA-09F9A2980BB2}"/>
            </c:ext>
          </c:extLst>
        </c:ser>
        <c:ser>
          <c:idx val="3"/>
          <c:order val="2"/>
          <c:tx>
            <c:strRef>
              <c:f>Headroom_Charts_V3!$B$116</c:f>
              <c:strCache>
                <c:ptCount val="1"/>
                <c:pt idx="0">
                  <c:v>Estimated volume of water allocations to consumptive entitlements in excess of permanent horticulture demand</c:v>
                </c:pt>
              </c:strCache>
            </c:strRef>
          </c:tx>
          <c:spPr>
            <a:solidFill>
              <a:srgbClr val="FFFFFF"/>
            </a:solidFill>
            <a:ln>
              <a:noFill/>
            </a:ln>
            <a:effectLst/>
          </c:spPr>
          <c:invertIfNegative val="0"/>
          <c:cat>
            <c:strRef>
              <c:f>Headroom_Charts_V3!$C$113:$G$113</c:f>
              <c:strCache>
                <c:ptCount val="5"/>
                <c:pt idx="0">
                  <c:v>Wet 
(similar to 2011-12)</c:v>
                </c:pt>
                <c:pt idx="1">
                  <c:v>Average 
(similar to 2014-15)</c:v>
                </c:pt>
                <c:pt idx="2">
                  <c:v>Dry 
(similar to 2015-16)</c:v>
                </c:pt>
                <c:pt idx="3">
                  <c:v>Extreme dry 
(similar to 2007-08)</c:v>
                </c:pt>
                <c:pt idx="4">
                  <c:v>Moderately dry 
(similar to 2019-20)</c:v>
                </c:pt>
              </c:strCache>
            </c:strRef>
          </c:cat>
          <c:val>
            <c:numRef>
              <c:f>Headroom_Charts_V3!$C$116:$G$116</c:f>
              <c:numCache>
                <c:formatCode>#,##0_ ;[Red]\-#,##0\ </c:formatCode>
                <c:ptCount val="5"/>
                <c:pt idx="0">
                  <c:v>398.30501000000004</c:v>
                </c:pt>
                <c:pt idx="1">
                  <c:v>264.14569989999973</c:v>
                </c:pt>
                <c:pt idx="2">
                  <c:v>168.02586649999989</c:v>
                </c:pt>
                <c:pt idx="3">
                  <c:v>0</c:v>
                </c:pt>
                <c:pt idx="4">
                  <c:v>0</c:v>
                </c:pt>
              </c:numCache>
            </c:numRef>
          </c:val>
          <c:extLst>
            <c:ext xmlns:c16="http://schemas.microsoft.com/office/drawing/2014/chart" uri="{C3380CC4-5D6E-409C-BE32-E72D297353CC}">
              <c16:uniqueId val="{00000005-78F1-454F-A9DA-09F9A2980BB2}"/>
            </c:ext>
          </c:extLst>
        </c:ser>
        <c:dLbls>
          <c:showLegendKey val="0"/>
          <c:showVal val="0"/>
          <c:showCatName val="0"/>
          <c:showSerName val="0"/>
          <c:showPercent val="0"/>
          <c:showBubbleSize val="0"/>
        </c:dLbls>
        <c:gapWidth val="219"/>
        <c:overlap val="100"/>
        <c:axId val="624138144"/>
        <c:axId val="624145688"/>
      </c:barChart>
      <c:scatterChart>
        <c:scatterStyle val="lineMarker"/>
        <c:varyColors val="0"/>
        <c:ser>
          <c:idx val="1"/>
          <c:order val="1"/>
          <c:tx>
            <c:strRef>
              <c:f>Headroom_Charts_V3!$B$115</c:f>
              <c:strCache>
                <c:ptCount val="1"/>
                <c:pt idx="0">
                  <c:v>Estimated water available (no groundwater)</c:v>
                </c:pt>
              </c:strCache>
            </c:strRef>
          </c:tx>
          <c:spPr>
            <a:ln w="25400" cap="rnd">
              <a:noFill/>
              <a:round/>
            </a:ln>
            <a:effectLst/>
          </c:spPr>
          <c:marker>
            <c:symbol val="dash"/>
            <c:size val="28"/>
            <c:spPr>
              <a:solidFill>
                <a:srgbClr val="FFFFFF"/>
              </a:solidFill>
              <a:ln w="19050">
                <a:noFill/>
              </a:ln>
              <a:effectLst/>
            </c:spPr>
          </c:marker>
          <c:xVal>
            <c:strRef>
              <c:f>Headroom_Charts_V3!$C$113:$G$113</c:f>
              <c:strCache>
                <c:ptCount val="5"/>
                <c:pt idx="0">
                  <c:v>Wet 
(similar to 2011-12)</c:v>
                </c:pt>
                <c:pt idx="1">
                  <c:v>Average 
(similar to 2014-15)</c:v>
                </c:pt>
                <c:pt idx="2">
                  <c:v>Dry 
(similar to 2015-16)</c:v>
                </c:pt>
                <c:pt idx="3">
                  <c:v>Extreme dry 
(similar to 2007-08)</c:v>
                </c:pt>
                <c:pt idx="4">
                  <c:v>Moderately dry 
(similar to 2019-20)</c:v>
                </c:pt>
              </c:strCache>
            </c:strRef>
          </c:xVal>
          <c:yVal>
            <c:numRef>
              <c:f>Headroom_Charts_V3!$C$115:$G$115</c:f>
              <c:numCache>
                <c:formatCode>#,##0_ ;[Red]\-#,##0\ </c:formatCode>
                <c:ptCount val="5"/>
                <c:pt idx="0">
                  <c:v>1594.1155100000001</c:v>
                </c:pt>
                <c:pt idx="1">
                  <c:v>1459.9561998999998</c:v>
                </c:pt>
                <c:pt idx="2">
                  <c:v>1363.8363664999999</c:v>
                </c:pt>
                <c:pt idx="3">
                  <c:v>473.13659499999994</c:v>
                </c:pt>
                <c:pt idx="4">
                  <c:v>1066.7748805000001</c:v>
                </c:pt>
              </c:numCache>
            </c:numRef>
          </c:yVal>
          <c:smooth val="0"/>
          <c:extLst>
            <c:ext xmlns:c16="http://schemas.microsoft.com/office/drawing/2014/chart" uri="{C3380CC4-5D6E-409C-BE32-E72D297353CC}">
              <c16:uniqueId val="{0000000B-78F1-454F-A9DA-09F9A2980BB2}"/>
            </c:ext>
          </c:extLst>
        </c:ser>
        <c:dLbls>
          <c:showLegendKey val="0"/>
          <c:showVal val="0"/>
          <c:showCatName val="0"/>
          <c:showSerName val="0"/>
          <c:showPercent val="0"/>
          <c:showBubbleSize val="0"/>
        </c:dLbls>
        <c:axId val="624138144"/>
        <c:axId val="624145688"/>
      </c:scatterChart>
      <c:catAx>
        <c:axId val="624138144"/>
        <c:scaling>
          <c:orientation val="minMax"/>
        </c:scaling>
        <c:delete val="0"/>
        <c:axPos val="b"/>
        <c:numFmt formatCode="General" sourceLinked="1"/>
        <c:majorTickMark val="none"/>
        <c:minorTickMark val="none"/>
        <c:tickLblPos val="nextTo"/>
        <c:spPr>
          <a:noFill/>
          <a:ln w="9525" cap="flat" cmpd="sng" algn="ctr">
            <a:solidFill>
              <a:srgbClr val="182F57"/>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crossAx val="624145688"/>
        <c:crosses val="autoZero"/>
        <c:auto val="1"/>
        <c:lblAlgn val="ctr"/>
        <c:lblOffset val="100"/>
        <c:noMultiLvlLbl val="0"/>
      </c:catAx>
      <c:valAx>
        <c:axId val="62414568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r>
                  <a:rPr lang="en-US" sz="1600"/>
                  <a:t>Volume of water (GL)</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624138144"/>
        <c:crosses val="autoZero"/>
        <c:crossBetween val="between"/>
        <c:majorUnit val="1000"/>
      </c:valAx>
      <c:spPr>
        <a:noFill/>
        <a:ln>
          <a:noFill/>
        </a:ln>
        <a:effectLst/>
      </c:spPr>
    </c:plotArea>
    <c:legend>
      <c:legendPos val="b"/>
      <c:layout>
        <c:manualLayout>
          <c:xMode val="edge"/>
          <c:yMode val="edge"/>
          <c:x val="1.7694941464736547E-2"/>
          <c:y val="0.80107531630661544"/>
          <c:w val="0.96907000513930386"/>
          <c:h val="0.1558201258496534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1"/>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20812348157469E-2"/>
          <c:y val="4.0106502242152467E-2"/>
          <c:w val="0.88959649427880527"/>
          <c:h val="0.62436023622047243"/>
        </c:manualLayout>
      </c:layout>
      <c:barChart>
        <c:barDir val="col"/>
        <c:grouping val="stacked"/>
        <c:varyColors val="0"/>
        <c:ser>
          <c:idx val="0"/>
          <c:order val="0"/>
          <c:tx>
            <c:strRef>
              <c:f>Headroom_Charts_V3!$B$114</c:f>
              <c:strCache>
                <c:ptCount val="1"/>
                <c:pt idx="0">
                  <c:v>Estimated permanent horticulture water demand (1,196 GL)</c:v>
                </c:pt>
              </c:strCache>
            </c:strRef>
          </c:tx>
          <c:spPr>
            <a:solidFill>
              <a:schemeClr val="accent1"/>
            </a:solidFill>
            <a:ln>
              <a:noFill/>
            </a:ln>
            <a:effectLst/>
          </c:spPr>
          <c:invertIfNegative val="0"/>
          <c:dLbls>
            <c:dLbl>
              <c:idx val="0"/>
              <c:numFmt formatCode="#,##0" sourceLinked="0"/>
              <c:spPr>
                <a:solidFill>
                  <a:srgbClr val="FFFFFF"/>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6BC-4AC9-A0A4-331CC25FB244}"/>
                </c:ext>
              </c:extLst>
            </c:dLbl>
            <c:spPr>
              <a:solidFill>
                <a:srgbClr val="FFFFFF"/>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Headroom_Charts_V3!$C$113:$G$113</c:f>
              <c:strCache>
                <c:ptCount val="5"/>
                <c:pt idx="0">
                  <c:v>Wet 
(similar to 2011-12)</c:v>
                </c:pt>
                <c:pt idx="1">
                  <c:v>Average 
(similar to 2014-15)</c:v>
                </c:pt>
                <c:pt idx="2">
                  <c:v>Dry 
(similar to 2015-16)</c:v>
                </c:pt>
                <c:pt idx="3">
                  <c:v>Extreme dry 
(similar to 2007-08)</c:v>
                </c:pt>
                <c:pt idx="4">
                  <c:v>Moderately dry 
(similar to 2019-20)</c:v>
                </c:pt>
              </c:strCache>
            </c:strRef>
          </c:cat>
          <c:val>
            <c:numRef>
              <c:f>Headroom_Charts_V3!$C$114:$G$114</c:f>
              <c:numCache>
                <c:formatCode>#,##0_ ;[Red]\-#,##0\ </c:formatCode>
                <c:ptCount val="5"/>
                <c:pt idx="0" formatCode="#,##0.0_ ;[Red]\-#,##0.0\ ">
                  <c:v>1195.8105</c:v>
                </c:pt>
                <c:pt idx="1">
                  <c:v>1195.8105</c:v>
                </c:pt>
                <c:pt idx="2">
                  <c:v>1195.8105</c:v>
                </c:pt>
                <c:pt idx="3">
                  <c:v>1195.8105</c:v>
                </c:pt>
                <c:pt idx="4">
                  <c:v>1195.8105</c:v>
                </c:pt>
              </c:numCache>
            </c:numRef>
          </c:val>
          <c:extLst>
            <c:ext xmlns:c16="http://schemas.microsoft.com/office/drawing/2014/chart" uri="{C3380CC4-5D6E-409C-BE32-E72D297353CC}">
              <c16:uniqueId val="{00000000-78F1-454F-A9DA-09F9A2980BB2}"/>
            </c:ext>
          </c:extLst>
        </c:ser>
        <c:ser>
          <c:idx val="3"/>
          <c:order val="2"/>
          <c:tx>
            <c:strRef>
              <c:f>Headroom_Charts_V3!$B$116</c:f>
              <c:strCache>
                <c:ptCount val="1"/>
                <c:pt idx="0">
                  <c:v>Estimated volume of water allocations to consumptive entitlements in excess of permanent horticulture demand</c:v>
                </c:pt>
              </c:strCache>
            </c:strRef>
          </c:tx>
          <c:spPr>
            <a:solidFill>
              <a:srgbClr val="FFFFFF"/>
            </a:solidFill>
            <a:ln>
              <a:noFill/>
            </a:ln>
            <a:effectLst/>
          </c:spPr>
          <c:invertIfNegative val="0"/>
          <c:cat>
            <c:strRef>
              <c:f>Headroom_Charts_V3!$C$113:$G$113</c:f>
              <c:strCache>
                <c:ptCount val="5"/>
                <c:pt idx="0">
                  <c:v>Wet 
(similar to 2011-12)</c:v>
                </c:pt>
                <c:pt idx="1">
                  <c:v>Average 
(similar to 2014-15)</c:v>
                </c:pt>
                <c:pt idx="2">
                  <c:v>Dry 
(similar to 2015-16)</c:v>
                </c:pt>
                <c:pt idx="3">
                  <c:v>Extreme dry 
(similar to 2007-08)</c:v>
                </c:pt>
                <c:pt idx="4">
                  <c:v>Moderately dry 
(similar to 2019-20)</c:v>
                </c:pt>
              </c:strCache>
            </c:strRef>
          </c:cat>
          <c:val>
            <c:numRef>
              <c:f>Headroom_Charts_V3!$C$116:$G$116</c:f>
              <c:numCache>
                <c:formatCode>#,##0_ ;[Red]\-#,##0\ </c:formatCode>
                <c:ptCount val="5"/>
                <c:pt idx="0">
                  <c:v>398.30501000000004</c:v>
                </c:pt>
                <c:pt idx="1">
                  <c:v>264.14569989999973</c:v>
                </c:pt>
                <c:pt idx="2">
                  <c:v>168.02586649999989</c:v>
                </c:pt>
                <c:pt idx="3">
                  <c:v>0</c:v>
                </c:pt>
                <c:pt idx="4">
                  <c:v>0</c:v>
                </c:pt>
              </c:numCache>
            </c:numRef>
          </c:val>
          <c:extLst>
            <c:ext xmlns:c16="http://schemas.microsoft.com/office/drawing/2014/chart" uri="{C3380CC4-5D6E-409C-BE32-E72D297353CC}">
              <c16:uniqueId val="{00000005-78F1-454F-A9DA-09F9A2980BB2}"/>
            </c:ext>
          </c:extLst>
        </c:ser>
        <c:dLbls>
          <c:showLegendKey val="0"/>
          <c:showVal val="0"/>
          <c:showCatName val="0"/>
          <c:showSerName val="0"/>
          <c:showPercent val="0"/>
          <c:showBubbleSize val="0"/>
        </c:dLbls>
        <c:gapWidth val="219"/>
        <c:overlap val="100"/>
        <c:axId val="624138144"/>
        <c:axId val="624145688"/>
      </c:barChart>
      <c:scatterChart>
        <c:scatterStyle val="lineMarker"/>
        <c:varyColors val="0"/>
        <c:ser>
          <c:idx val="1"/>
          <c:order val="1"/>
          <c:tx>
            <c:strRef>
              <c:f>Headroom_Charts_V3!$B$115</c:f>
              <c:strCache>
                <c:ptCount val="1"/>
                <c:pt idx="0">
                  <c:v>Estimated water available (no groundwater)</c:v>
                </c:pt>
              </c:strCache>
            </c:strRef>
          </c:tx>
          <c:spPr>
            <a:ln w="25400" cap="rnd">
              <a:noFill/>
              <a:round/>
            </a:ln>
            <a:effectLst/>
          </c:spPr>
          <c:marker>
            <c:symbol val="dash"/>
            <c:size val="28"/>
            <c:spPr>
              <a:solidFill>
                <a:srgbClr val="FFFFFF"/>
              </a:solidFill>
              <a:ln w="19050">
                <a:noFill/>
              </a:ln>
              <a:effectLst/>
            </c:spPr>
          </c:marker>
          <c:dPt>
            <c:idx val="3"/>
            <c:marker>
              <c:symbol val="dash"/>
              <c:size val="28"/>
              <c:spPr>
                <a:noFill/>
                <a:ln w="19050">
                  <a:noFill/>
                </a:ln>
                <a:effectLst/>
              </c:spPr>
            </c:marker>
            <c:bubble3D val="0"/>
            <c:extLst>
              <c:ext xmlns:c16="http://schemas.microsoft.com/office/drawing/2014/chart" uri="{C3380CC4-5D6E-409C-BE32-E72D297353CC}">
                <c16:uniqueId val="{00000009-78F1-454F-A9DA-09F9A2980BB2}"/>
              </c:ext>
            </c:extLst>
          </c:dPt>
          <c:dPt>
            <c:idx val="4"/>
            <c:marker>
              <c:symbol val="dash"/>
              <c:size val="28"/>
              <c:spPr>
                <a:noFill/>
                <a:ln w="19050">
                  <a:noFill/>
                </a:ln>
                <a:effectLst/>
              </c:spPr>
            </c:marker>
            <c:bubble3D val="0"/>
            <c:extLst>
              <c:ext xmlns:c16="http://schemas.microsoft.com/office/drawing/2014/chart" uri="{C3380CC4-5D6E-409C-BE32-E72D297353CC}">
                <c16:uniqueId val="{0000000A-78F1-454F-A9DA-09F9A2980BB2}"/>
              </c:ext>
            </c:extLst>
          </c:dPt>
          <c:xVal>
            <c:strRef>
              <c:f>Headroom_Charts_V3!$C$113:$G$113</c:f>
              <c:strCache>
                <c:ptCount val="5"/>
                <c:pt idx="0">
                  <c:v>Wet 
(similar to 2011-12)</c:v>
                </c:pt>
                <c:pt idx="1">
                  <c:v>Average 
(similar to 2014-15)</c:v>
                </c:pt>
                <c:pt idx="2">
                  <c:v>Dry 
(similar to 2015-16)</c:v>
                </c:pt>
                <c:pt idx="3">
                  <c:v>Extreme dry 
(similar to 2007-08)</c:v>
                </c:pt>
                <c:pt idx="4">
                  <c:v>Moderately dry 
(similar to 2019-20)</c:v>
                </c:pt>
              </c:strCache>
            </c:strRef>
          </c:xVal>
          <c:yVal>
            <c:numRef>
              <c:f>Headroom_Charts_V3!$C$115:$G$115</c:f>
              <c:numCache>
                <c:formatCode>#,##0_ ;[Red]\-#,##0\ </c:formatCode>
                <c:ptCount val="5"/>
                <c:pt idx="0">
                  <c:v>1594.1155100000001</c:v>
                </c:pt>
                <c:pt idx="1">
                  <c:v>1459.9561998999998</c:v>
                </c:pt>
                <c:pt idx="2">
                  <c:v>1363.8363664999999</c:v>
                </c:pt>
                <c:pt idx="3">
                  <c:v>473.13659499999994</c:v>
                </c:pt>
                <c:pt idx="4">
                  <c:v>1066.7748805000001</c:v>
                </c:pt>
              </c:numCache>
            </c:numRef>
          </c:yVal>
          <c:smooth val="0"/>
          <c:extLst>
            <c:ext xmlns:c16="http://schemas.microsoft.com/office/drawing/2014/chart" uri="{C3380CC4-5D6E-409C-BE32-E72D297353CC}">
              <c16:uniqueId val="{0000000B-78F1-454F-A9DA-09F9A2980BB2}"/>
            </c:ext>
          </c:extLst>
        </c:ser>
        <c:dLbls>
          <c:showLegendKey val="0"/>
          <c:showVal val="0"/>
          <c:showCatName val="0"/>
          <c:showSerName val="0"/>
          <c:showPercent val="0"/>
          <c:showBubbleSize val="0"/>
        </c:dLbls>
        <c:axId val="624138144"/>
        <c:axId val="624145688"/>
      </c:scatterChart>
      <c:catAx>
        <c:axId val="624138144"/>
        <c:scaling>
          <c:orientation val="minMax"/>
        </c:scaling>
        <c:delete val="0"/>
        <c:axPos val="b"/>
        <c:numFmt formatCode="General" sourceLinked="1"/>
        <c:majorTickMark val="none"/>
        <c:minorTickMark val="none"/>
        <c:tickLblPos val="nextTo"/>
        <c:spPr>
          <a:noFill/>
          <a:ln w="9525" cap="flat" cmpd="sng" algn="ctr">
            <a:solidFill>
              <a:srgbClr val="182F57"/>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crossAx val="624145688"/>
        <c:crosses val="autoZero"/>
        <c:auto val="1"/>
        <c:lblAlgn val="ctr"/>
        <c:lblOffset val="100"/>
        <c:noMultiLvlLbl val="0"/>
      </c:catAx>
      <c:valAx>
        <c:axId val="62414568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r>
                  <a:rPr lang="en-US" sz="1600"/>
                  <a:t>Volume of water (GL)</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624138144"/>
        <c:crosses val="autoZero"/>
        <c:crossBetween val="between"/>
        <c:majorUnit val="1000"/>
      </c:valAx>
      <c:spPr>
        <a:noFill/>
        <a:ln>
          <a:noFill/>
        </a:ln>
        <a:effectLst/>
      </c:spPr>
    </c:plotArea>
    <c:legend>
      <c:legendPos val="b"/>
      <c:layout>
        <c:manualLayout>
          <c:xMode val="edge"/>
          <c:yMode val="edge"/>
          <c:x val="1.7694941464736547E-2"/>
          <c:y val="0.80107531630661544"/>
          <c:w val="0.96907000513930386"/>
          <c:h val="0.1558201258496534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1"/>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20812348157469E-2"/>
          <c:y val="4.0106502242152467E-2"/>
          <c:w val="0.88959649427880527"/>
          <c:h val="0.62436023622047243"/>
        </c:manualLayout>
      </c:layout>
      <c:barChart>
        <c:barDir val="col"/>
        <c:grouping val="stacked"/>
        <c:varyColors val="0"/>
        <c:ser>
          <c:idx val="0"/>
          <c:order val="0"/>
          <c:tx>
            <c:strRef>
              <c:f>Headroom_Charts_V3!$B$114</c:f>
              <c:strCache>
                <c:ptCount val="1"/>
                <c:pt idx="0">
                  <c:v>Estimated permanent horticulture water demand (1,196 GL)</c:v>
                </c:pt>
              </c:strCache>
            </c:strRef>
          </c:tx>
          <c:spPr>
            <a:solidFill>
              <a:srgbClr val="182F57"/>
            </a:solidFill>
            <a:ln>
              <a:noFill/>
            </a:ln>
            <a:effectLst/>
          </c:spPr>
          <c:invertIfNegative val="0"/>
          <c:dLbls>
            <c:dLbl>
              <c:idx val="0"/>
              <c:numFmt formatCode="#,##0" sourceLinked="0"/>
              <c:spPr>
                <a:solidFill>
                  <a:srgbClr val="FFFFFF"/>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6BC-4AC9-A0A4-331CC25FB244}"/>
                </c:ext>
              </c:extLst>
            </c:dLbl>
            <c:spPr>
              <a:solidFill>
                <a:srgbClr val="FFFFFF"/>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Headroom_Charts_V3!$C$113:$G$113</c:f>
              <c:strCache>
                <c:ptCount val="5"/>
                <c:pt idx="0">
                  <c:v>Wet 
(similar to 2011-12)</c:v>
                </c:pt>
                <c:pt idx="1">
                  <c:v>Average 
(similar to 2014-15)</c:v>
                </c:pt>
                <c:pt idx="2">
                  <c:v>Dry 
(similar to 2015-16)</c:v>
                </c:pt>
                <c:pt idx="3">
                  <c:v>Extreme dry 
(similar to 2007-08)</c:v>
                </c:pt>
                <c:pt idx="4">
                  <c:v>Moderately dry 
(similar to 2019-20)</c:v>
                </c:pt>
              </c:strCache>
            </c:strRef>
          </c:cat>
          <c:val>
            <c:numRef>
              <c:f>Headroom_Charts_V3!$C$114:$G$114</c:f>
              <c:numCache>
                <c:formatCode>#,##0_ ;[Red]\-#,##0\ </c:formatCode>
                <c:ptCount val="5"/>
                <c:pt idx="0" formatCode="#,##0.0_ ;[Red]\-#,##0.0\ ">
                  <c:v>1195.8105</c:v>
                </c:pt>
                <c:pt idx="1">
                  <c:v>1195.8105</c:v>
                </c:pt>
                <c:pt idx="2">
                  <c:v>1195.8105</c:v>
                </c:pt>
                <c:pt idx="3">
                  <c:v>1195.8105</c:v>
                </c:pt>
                <c:pt idx="4">
                  <c:v>1195.8105</c:v>
                </c:pt>
              </c:numCache>
            </c:numRef>
          </c:val>
          <c:extLst>
            <c:ext xmlns:c16="http://schemas.microsoft.com/office/drawing/2014/chart" uri="{C3380CC4-5D6E-409C-BE32-E72D297353CC}">
              <c16:uniqueId val="{00000000-78F1-454F-A9DA-09F9A2980BB2}"/>
            </c:ext>
          </c:extLst>
        </c:ser>
        <c:ser>
          <c:idx val="3"/>
          <c:order val="2"/>
          <c:tx>
            <c:strRef>
              <c:f>Headroom_Charts_V3!$B$116</c:f>
              <c:strCache>
                <c:ptCount val="1"/>
                <c:pt idx="0">
                  <c:v>Estimated volume of water allocations to consumptive entitlements in excess of permanent horticulture demand</c:v>
                </c:pt>
              </c:strCache>
            </c:strRef>
          </c:tx>
          <c:spPr>
            <a:solidFill>
              <a:srgbClr val="FFFFFF"/>
            </a:solidFill>
            <a:ln>
              <a:noFill/>
            </a:ln>
            <a:effectLst/>
          </c:spPr>
          <c:invertIfNegative val="0"/>
          <c:cat>
            <c:strRef>
              <c:f>Headroom_Charts_V3!$C$113:$G$113</c:f>
              <c:strCache>
                <c:ptCount val="5"/>
                <c:pt idx="0">
                  <c:v>Wet 
(similar to 2011-12)</c:v>
                </c:pt>
                <c:pt idx="1">
                  <c:v>Average 
(similar to 2014-15)</c:v>
                </c:pt>
                <c:pt idx="2">
                  <c:v>Dry 
(similar to 2015-16)</c:v>
                </c:pt>
                <c:pt idx="3">
                  <c:v>Extreme dry 
(similar to 2007-08)</c:v>
                </c:pt>
                <c:pt idx="4">
                  <c:v>Moderately dry 
(similar to 2019-20)</c:v>
                </c:pt>
              </c:strCache>
            </c:strRef>
          </c:cat>
          <c:val>
            <c:numRef>
              <c:f>Headroom_Charts_V3!$C$116:$G$116</c:f>
              <c:numCache>
                <c:formatCode>#,##0_ ;[Red]\-#,##0\ </c:formatCode>
                <c:ptCount val="5"/>
                <c:pt idx="0">
                  <c:v>398.30501000000004</c:v>
                </c:pt>
                <c:pt idx="1">
                  <c:v>264.14569989999973</c:v>
                </c:pt>
                <c:pt idx="2">
                  <c:v>168.02586649999989</c:v>
                </c:pt>
                <c:pt idx="3">
                  <c:v>0</c:v>
                </c:pt>
                <c:pt idx="4">
                  <c:v>0</c:v>
                </c:pt>
              </c:numCache>
            </c:numRef>
          </c:val>
          <c:extLst>
            <c:ext xmlns:c16="http://schemas.microsoft.com/office/drawing/2014/chart" uri="{C3380CC4-5D6E-409C-BE32-E72D297353CC}">
              <c16:uniqueId val="{00000005-78F1-454F-A9DA-09F9A2980BB2}"/>
            </c:ext>
          </c:extLst>
        </c:ser>
        <c:dLbls>
          <c:showLegendKey val="0"/>
          <c:showVal val="0"/>
          <c:showCatName val="0"/>
          <c:showSerName val="0"/>
          <c:showPercent val="0"/>
          <c:showBubbleSize val="0"/>
        </c:dLbls>
        <c:gapWidth val="219"/>
        <c:overlap val="100"/>
        <c:axId val="624138144"/>
        <c:axId val="624145688"/>
      </c:barChart>
      <c:scatterChart>
        <c:scatterStyle val="lineMarker"/>
        <c:varyColors val="0"/>
        <c:ser>
          <c:idx val="1"/>
          <c:order val="1"/>
          <c:tx>
            <c:strRef>
              <c:f>Headroom_Charts_V3!$B$115</c:f>
              <c:strCache>
                <c:ptCount val="1"/>
                <c:pt idx="0">
                  <c:v>Estimated water available (no groundwater)</c:v>
                </c:pt>
              </c:strCache>
            </c:strRef>
          </c:tx>
          <c:spPr>
            <a:ln w="25400" cap="rnd">
              <a:noFill/>
              <a:round/>
            </a:ln>
            <a:effectLst/>
          </c:spPr>
          <c:marker>
            <c:symbol val="dash"/>
            <c:size val="28"/>
            <c:spPr>
              <a:solidFill>
                <a:schemeClr val="accent6"/>
              </a:solidFill>
              <a:ln w="19050">
                <a:noFill/>
              </a:ln>
              <a:effectLst/>
            </c:spPr>
          </c:marker>
          <c:dLbls>
            <c:dLbl>
              <c:idx val="0"/>
              <c:layout>
                <c:manualLayout>
                  <c:x val="1.4349774433598209E-2"/>
                  <c:y val="-6.2111801242236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F1-454F-A9DA-09F9A2980BB2}"/>
                </c:ext>
              </c:extLst>
            </c:dLbl>
            <c:dLbl>
              <c:idx val="1"/>
              <c:layout>
                <c:manualLayout>
                  <c:x val="1.0762330825198656E-2"/>
                  <c:y val="-5.9006211180124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8F1-454F-A9DA-09F9A2980BB2}"/>
                </c:ext>
              </c:extLst>
            </c:dLbl>
            <c:dLbl>
              <c:idx val="2"/>
              <c:layout>
                <c:manualLayout>
                  <c:x val="1.4349774433598209E-2"/>
                  <c:y val="-6.5217391304347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8F1-454F-A9DA-09F9A2980BB2}"/>
                </c:ext>
              </c:extLst>
            </c:dLbl>
            <c:dLbl>
              <c:idx val="3"/>
              <c:layout>
                <c:manualLayout>
                  <c:x val="2.3170648977503559E-2"/>
                  <c:y val="-5.5900563303487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8F1-454F-A9DA-09F9A2980BB2}"/>
                </c:ext>
              </c:extLst>
            </c:dLbl>
            <c:dLbl>
              <c:idx val="4"/>
              <c:layout>
                <c:manualLayout>
                  <c:x val="1.501357587366553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8F1-454F-A9DA-09F9A2980BB2}"/>
                </c:ext>
              </c:extLst>
            </c:dLbl>
            <c:spPr>
              <a:noFill/>
              <a:ln>
                <a:noFill/>
              </a:ln>
              <a:effectLst/>
            </c:spPr>
            <c:txPr>
              <a:bodyPr rot="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Headroom_Charts_V3!$C$113:$G$113</c:f>
              <c:strCache>
                <c:ptCount val="5"/>
                <c:pt idx="0">
                  <c:v>Wet 
(similar to 2011-12)</c:v>
                </c:pt>
                <c:pt idx="1">
                  <c:v>Average 
(similar to 2014-15)</c:v>
                </c:pt>
                <c:pt idx="2">
                  <c:v>Dry 
(similar to 2015-16)</c:v>
                </c:pt>
                <c:pt idx="3">
                  <c:v>Extreme dry 
(similar to 2007-08)</c:v>
                </c:pt>
                <c:pt idx="4">
                  <c:v>Moderately dry 
(similar to 2019-20)</c:v>
                </c:pt>
              </c:strCache>
            </c:strRef>
          </c:xVal>
          <c:yVal>
            <c:numRef>
              <c:f>Headroom_Charts_V3!$C$115:$G$115</c:f>
              <c:numCache>
                <c:formatCode>#,##0_ ;[Red]\-#,##0\ </c:formatCode>
                <c:ptCount val="5"/>
                <c:pt idx="0">
                  <c:v>1594.1155100000001</c:v>
                </c:pt>
                <c:pt idx="1">
                  <c:v>1459.9561998999998</c:v>
                </c:pt>
                <c:pt idx="2">
                  <c:v>1363.8363664999999</c:v>
                </c:pt>
                <c:pt idx="3">
                  <c:v>473.13659499999994</c:v>
                </c:pt>
                <c:pt idx="4">
                  <c:v>1066.7748805000001</c:v>
                </c:pt>
              </c:numCache>
            </c:numRef>
          </c:yVal>
          <c:smooth val="0"/>
          <c:extLst>
            <c:ext xmlns:c16="http://schemas.microsoft.com/office/drawing/2014/chart" uri="{C3380CC4-5D6E-409C-BE32-E72D297353CC}">
              <c16:uniqueId val="{0000000B-78F1-454F-A9DA-09F9A2980BB2}"/>
            </c:ext>
          </c:extLst>
        </c:ser>
        <c:dLbls>
          <c:showLegendKey val="0"/>
          <c:showVal val="0"/>
          <c:showCatName val="0"/>
          <c:showSerName val="0"/>
          <c:showPercent val="0"/>
          <c:showBubbleSize val="0"/>
        </c:dLbls>
        <c:axId val="624138144"/>
        <c:axId val="624145688"/>
      </c:scatterChart>
      <c:catAx>
        <c:axId val="624138144"/>
        <c:scaling>
          <c:orientation val="minMax"/>
        </c:scaling>
        <c:delete val="0"/>
        <c:axPos val="b"/>
        <c:numFmt formatCode="General" sourceLinked="1"/>
        <c:majorTickMark val="none"/>
        <c:minorTickMark val="none"/>
        <c:tickLblPos val="nextTo"/>
        <c:spPr>
          <a:noFill/>
          <a:ln w="9525" cap="flat" cmpd="sng" algn="ctr">
            <a:solidFill>
              <a:srgbClr val="182F57"/>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crossAx val="624145688"/>
        <c:crosses val="autoZero"/>
        <c:auto val="1"/>
        <c:lblAlgn val="ctr"/>
        <c:lblOffset val="100"/>
        <c:noMultiLvlLbl val="0"/>
      </c:catAx>
      <c:valAx>
        <c:axId val="62414568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r>
                  <a:rPr lang="en-US" sz="1600"/>
                  <a:t>Volume of water (GL)</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624138144"/>
        <c:crosses val="autoZero"/>
        <c:crossBetween val="between"/>
        <c:majorUnit val="1000"/>
      </c:valAx>
      <c:spPr>
        <a:noFill/>
        <a:ln>
          <a:noFill/>
        </a:ln>
        <a:effectLst/>
      </c:spPr>
    </c:plotArea>
    <c:legend>
      <c:legendPos val="b"/>
      <c:layout>
        <c:manualLayout>
          <c:xMode val="edge"/>
          <c:yMode val="edge"/>
          <c:x val="1.7694941464736547E-2"/>
          <c:y val="0.80107531630661544"/>
          <c:w val="0.96907000513930386"/>
          <c:h val="0.1558201258496534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35D2BA-FE84-4F29-BD05-349273FC814A}"/>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0E973A32-26F1-47C5-A8BD-858B8AE00508}"/>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A35183D0-9E60-46E9-8905-C7BF9D6D2071}" type="datetimeFigureOut">
              <a:rPr lang="en-AU" smtClean="0"/>
              <a:t>28/03/2023</a:t>
            </a:fld>
            <a:endParaRPr lang="en-AU"/>
          </a:p>
        </p:txBody>
      </p:sp>
      <p:sp>
        <p:nvSpPr>
          <p:cNvPr id="4" name="Footer Placeholder 3">
            <a:extLst>
              <a:ext uri="{FF2B5EF4-FFF2-40B4-BE49-F238E27FC236}">
                <a16:creationId xmlns:a16="http://schemas.microsoft.com/office/drawing/2014/main" id="{13B71380-72A6-4791-8CA3-DE49A2EF1F02}"/>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B5B8C6FB-6199-44CE-9648-BD282CD2B91C}"/>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6F4985D3-8BB9-48B2-9385-1274D02B6E83}" type="slidenum">
              <a:rPr lang="en-AU" smtClean="0"/>
              <a:t>‹#›</a:t>
            </a:fld>
            <a:endParaRPr lang="en-AU"/>
          </a:p>
        </p:txBody>
      </p:sp>
    </p:spTree>
    <p:extLst>
      <p:ext uri="{BB962C8B-B14F-4D97-AF65-F5344CB8AC3E}">
        <p14:creationId xmlns:p14="http://schemas.microsoft.com/office/powerpoint/2010/main" val="4235677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C7F61DFC-E09E-4974-A6A7-468A004DC4D4}" type="datetimeFigureOut">
              <a:rPr lang="en-GB" smtClean="0"/>
              <a:t>28/03/2023</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4B72466C-CFD5-4A25-892D-6BD3977E274F}" type="slidenum">
              <a:rPr lang="en-GB" smtClean="0"/>
              <a:t>‹#›</a:t>
            </a:fld>
            <a:endParaRPr lang="en-GB"/>
          </a:p>
        </p:txBody>
      </p:sp>
    </p:spTree>
    <p:extLst>
      <p:ext uri="{BB962C8B-B14F-4D97-AF65-F5344CB8AC3E}">
        <p14:creationId xmlns:p14="http://schemas.microsoft.com/office/powerpoint/2010/main" val="3565985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4B72466C-CFD5-4A25-892D-6BD3977E274F}" type="slidenum">
              <a:rPr lang="en-GB" smtClean="0"/>
              <a:pPr/>
              <a:t>4</a:t>
            </a:fld>
            <a:endParaRPr lang="en-GB"/>
          </a:p>
        </p:txBody>
      </p:sp>
    </p:spTree>
    <p:extLst>
      <p:ext uri="{BB962C8B-B14F-4D97-AF65-F5344CB8AC3E}">
        <p14:creationId xmlns:p14="http://schemas.microsoft.com/office/powerpoint/2010/main" val="2200580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B72466C-CFD5-4A25-892D-6BD3977E274F}" type="slidenum">
              <a:rPr lang="en-GB" smtClean="0"/>
              <a:t>24</a:t>
            </a:fld>
            <a:endParaRPr lang="en-GB"/>
          </a:p>
        </p:txBody>
      </p:sp>
    </p:spTree>
    <p:extLst>
      <p:ext uri="{BB962C8B-B14F-4D97-AF65-F5344CB8AC3E}">
        <p14:creationId xmlns:p14="http://schemas.microsoft.com/office/powerpoint/2010/main" val="2459427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4B72466C-CFD5-4A25-892D-6BD3977E274F}" type="slidenum">
              <a:rPr lang="en-GB" smtClean="0"/>
              <a:pPr/>
              <a:t>25</a:t>
            </a:fld>
            <a:endParaRPr lang="en-GB"/>
          </a:p>
        </p:txBody>
      </p:sp>
    </p:spTree>
    <p:extLst>
      <p:ext uri="{BB962C8B-B14F-4D97-AF65-F5344CB8AC3E}">
        <p14:creationId xmlns:p14="http://schemas.microsoft.com/office/powerpoint/2010/main" val="656628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B72466C-CFD5-4A25-892D-6BD3977E274F}" type="slidenum">
              <a:rPr lang="en-GB" smtClean="0"/>
              <a:t>26</a:t>
            </a:fld>
            <a:endParaRPr lang="en-GB"/>
          </a:p>
        </p:txBody>
      </p:sp>
    </p:spTree>
    <p:extLst>
      <p:ext uri="{BB962C8B-B14F-4D97-AF65-F5344CB8AC3E}">
        <p14:creationId xmlns:p14="http://schemas.microsoft.com/office/powerpoint/2010/main" val="406199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tiff"/><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pic>
        <p:nvPicPr>
          <p:cNvPr id="22" name="Picture Placeholder 18">
            <a:extLst>
              <a:ext uri="{FF2B5EF4-FFF2-40B4-BE49-F238E27FC236}">
                <a16:creationId xmlns:a16="http://schemas.microsoft.com/office/drawing/2014/main" id="{42FF1178-5ECF-4CF2-9C91-587586842E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600" y="0"/>
            <a:ext cx="6096000" cy="6858000"/>
          </a:xfrm>
          <a:prstGeom prst="rect">
            <a:avLst/>
          </a:prstGeom>
        </p:spPr>
      </p:pic>
      <p:cxnSp>
        <p:nvCxnSpPr>
          <p:cNvPr id="11" name="Straight Connector 10">
            <a:extLst>
              <a:ext uri="{FF2B5EF4-FFF2-40B4-BE49-F238E27FC236}">
                <a16:creationId xmlns:a16="http://schemas.microsoft.com/office/drawing/2014/main" id="{797A3962-4486-4B76-B560-9A3E1268CEE2}"/>
              </a:ext>
            </a:extLst>
          </p:cNvPr>
          <p:cNvCxnSpPr>
            <a:cxnSpLocks/>
          </p:cNvCxnSpPr>
          <p:nvPr userDrawn="1"/>
        </p:nvCxnSpPr>
        <p:spPr>
          <a:xfrm>
            <a:off x="791186" y="5834051"/>
            <a:ext cx="5310000"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E62546F7-397A-47AA-85DF-BC8F46125433}"/>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1187" y="6227934"/>
            <a:ext cx="1436621" cy="200000"/>
          </a:xfrm>
          <a:prstGeom prst="rect">
            <a:avLst/>
          </a:prstGeom>
        </p:spPr>
      </p:pic>
      <p:sp>
        <p:nvSpPr>
          <p:cNvPr id="14" name="Title 11">
            <a:extLst>
              <a:ext uri="{FF2B5EF4-FFF2-40B4-BE49-F238E27FC236}">
                <a16:creationId xmlns:a16="http://schemas.microsoft.com/office/drawing/2014/main" id="{D6F3CC91-2BFB-47A9-B819-AEEB7AE79BD8}"/>
              </a:ext>
            </a:extLst>
          </p:cNvPr>
          <p:cNvSpPr>
            <a:spLocks noGrp="1"/>
          </p:cNvSpPr>
          <p:nvPr>
            <p:ph type="title" hasCustomPrompt="1"/>
          </p:nvPr>
        </p:nvSpPr>
        <p:spPr>
          <a:xfrm>
            <a:off x="791540" y="2172828"/>
            <a:ext cx="4932000" cy="1107996"/>
          </a:xfrm>
        </p:spPr>
        <p:txBody>
          <a:bodyPr lIns="0">
            <a:spAutoFit/>
          </a:bodyPr>
          <a:lstStyle>
            <a:lvl1pPr>
              <a:defRPr sz="4000">
                <a:solidFill>
                  <a:schemeClr val="accent1"/>
                </a:solidFill>
                <a:latin typeface="Segoe UI Semibold" panose="020B0702040204020203" pitchFamily="34" charset="0"/>
                <a:cs typeface="Segoe UI Semibold" panose="020B0702040204020203" pitchFamily="34" charset="0"/>
              </a:defRPr>
            </a:lvl1pPr>
          </a:lstStyle>
          <a:p>
            <a:r>
              <a:rPr lang="en-AU" dirty="0"/>
              <a:t>Click here to enter title</a:t>
            </a:r>
            <a:endParaRPr lang="en-AU" noProof="0" dirty="0"/>
          </a:p>
        </p:txBody>
      </p:sp>
      <p:sp>
        <p:nvSpPr>
          <p:cNvPr id="17" name="Content Placeholder 13">
            <a:extLst>
              <a:ext uri="{FF2B5EF4-FFF2-40B4-BE49-F238E27FC236}">
                <a16:creationId xmlns:a16="http://schemas.microsoft.com/office/drawing/2014/main" id="{44A9ED8A-313E-4140-A9ED-B7BA46F65432}"/>
              </a:ext>
            </a:extLst>
          </p:cNvPr>
          <p:cNvSpPr>
            <a:spLocks noGrp="1"/>
          </p:cNvSpPr>
          <p:nvPr>
            <p:ph sz="quarter" idx="10" hasCustomPrompt="1"/>
          </p:nvPr>
        </p:nvSpPr>
        <p:spPr>
          <a:xfrm>
            <a:off x="791540" y="3439835"/>
            <a:ext cx="4932000" cy="307777"/>
          </a:xfrm>
        </p:spPr>
        <p:txBody>
          <a:bodyPr lIns="0">
            <a:spAutoFit/>
          </a:bodyPr>
          <a:lstStyle>
            <a:lvl1pPr marL="0" indent="0">
              <a:buNone/>
              <a:defRPr sz="2000">
                <a:solidFill>
                  <a:schemeClr val="accent2">
                    <a:lumMod val="75000"/>
                  </a:schemeClr>
                </a:solidFill>
                <a:latin typeface="+mn-lt"/>
                <a:cs typeface="Segoe UI Light"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AU" dirty="0"/>
              <a:t>Click here to enter subtitle</a:t>
            </a:r>
            <a:endParaRPr lang="en-AU" noProof="0" dirty="0"/>
          </a:p>
        </p:txBody>
      </p:sp>
      <p:sp>
        <p:nvSpPr>
          <p:cNvPr id="23" name="Content Placeholder 13">
            <a:extLst>
              <a:ext uri="{FF2B5EF4-FFF2-40B4-BE49-F238E27FC236}">
                <a16:creationId xmlns:a16="http://schemas.microsoft.com/office/drawing/2014/main" id="{0B9591B3-E06C-4A0F-BAC9-4FBFF31B5114}"/>
              </a:ext>
            </a:extLst>
          </p:cNvPr>
          <p:cNvSpPr>
            <a:spLocks noGrp="1"/>
          </p:cNvSpPr>
          <p:nvPr>
            <p:ph sz="quarter" idx="13" hasCustomPrompt="1"/>
          </p:nvPr>
        </p:nvSpPr>
        <p:spPr>
          <a:xfrm>
            <a:off x="791186" y="4087496"/>
            <a:ext cx="4932000" cy="289907"/>
          </a:xfrm>
        </p:spPr>
        <p:txBody>
          <a:bodyPr lIns="0">
            <a:noAutofit/>
          </a:bodyPr>
          <a:lstStyle>
            <a:lvl1pPr marL="0" indent="0">
              <a:buNone/>
              <a:defRPr sz="1600">
                <a:solidFill>
                  <a:schemeClr val="accent1"/>
                </a:solidFill>
                <a:latin typeface="+mn-lt"/>
                <a:cs typeface="Segoe UI Light"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AU" noProof="0" dirty="0"/>
              <a:t>Organisation</a:t>
            </a:r>
          </a:p>
        </p:txBody>
      </p:sp>
      <p:cxnSp>
        <p:nvCxnSpPr>
          <p:cNvPr id="15" name="Straight Connector 14">
            <a:extLst>
              <a:ext uri="{FF2B5EF4-FFF2-40B4-BE49-F238E27FC236}">
                <a16:creationId xmlns:a16="http://schemas.microsoft.com/office/drawing/2014/main" id="{B6105B30-2CBB-4852-B397-3D46F5E8781A}"/>
              </a:ext>
            </a:extLst>
          </p:cNvPr>
          <p:cNvCxnSpPr>
            <a:cxnSpLocks/>
          </p:cNvCxnSpPr>
          <p:nvPr userDrawn="1"/>
        </p:nvCxnSpPr>
        <p:spPr>
          <a:xfrm>
            <a:off x="6095797" y="5834051"/>
            <a:ext cx="531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Content Placeholder 13">
            <a:extLst>
              <a:ext uri="{FF2B5EF4-FFF2-40B4-BE49-F238E27FC236}">
                <a16:creationId xmlns:a16="http://schemas.microsoft.com/office/drawing/2014/main" id="{5711148A-E2E2-4F5E-A44B-56E38BD10A7D}"/>
              </a:ext>
            </a:extLst>
          </p:cNvPr>
          <p:cNvSpPr>
            <a:spLocks noGrp="1"/>
          </p:cNvSpPr>
          <p:nvPr>
            <p:ph sz="quarter" idx="18" hasCustomPrompt="1"/>
          </p:nvPr>
        </p:nvSpPr>
        <p:spPr>
          <a:xfrm>
            <a:off x="791185" y="4517741"/>
            <a:ext cx="4931999" cy="289901"/>
          </a:xfrm>
        </p:spPr>
        <p:txBody>
          <a:bodyPr lIns="0">
            <a:noAutofit/>
          </a:bodyPr>
          <a:lstStyle>
            <a:lvl1pPr marL="0" indent="0">
              <a:buNone/>
              <a:defRPr sz="1600">
                <a:solidFill>
                  <a:schemeClr val="accent1"/>
                </a:solidFill>
                <a:latin typeface="+mn-lt"/>
                <a:cs typeface="Segoe UI Light"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AU" noProof="0" dirty="0"/>
              <a:t>Presented by [Name]</a:t>
            </a:r>
          </a:p>
        </p:txBody>
      </p:sp>
      <p:sp>
        <p:nvSpPr>
          <p:cNvPr id="20" name="Date Placeholder 2">
            <a:extLst>
              <a:ext uri="{FF2B5EF4-FFF2-40B4-BE49-F238E27FC236}">
                <a16:creationId xmlns:a16="http://schemas.microsoft.com/office/drawing/2014/main" id="{A139A004-55F5-442C-B94C-CA1854E65221}"/>
              </a:ext>
            </a:extLst>
          </p:cNvPr>
          <p:cNvSpPr>
            <a:spLocks noGrp="1"/>
          </p:cNvSpPr>
          <p:nvPr>
            <p:ph type="dt" sz="half" idx="2"/>
          </p:nvPr>
        </p:nvSpPr>
        <p:spPr>
          <a:xfrm>
            <a:off x="791186" y="4970559"/>
            <a:ext cx="4932000" cy="289903"/>
          </a:xfrm>
          <a:prstGeom prst="rect">
            <a:avLst/>
          </a:prstGeom>
        </p:spPr>
        <p:txBody>
          <a:bodyPr vert="horz" lIns="0" tIns="0" rIns="0" bIns="0" rtlCol="0" anchor="t" anchorCtr="0"/>
          <a:lstStyle>
            <a:lvl1pPr algn="l">
              <a:defRPr sz="1200">
                <a:solidFill>
                  <a:schemeClr val="accent1"/>
                </a:solidFill>
              </a:defRPr>
            </a:lvl1pPr>
          </a:lstStyle>
          <a:p>
            <a:fld id="{14EA7827-CCE6-40E5-B64E-C98816E8078C}" type="datetimeFigureOut">
              <a:rPr lang="en-AU" smtClean="0"/>
              <a:pPr/>
              <a:t>28/03/2023</a:t>
            </a:fld>
            <a:endParaRPr lang="en-AU" dirty="0"/>
          </a:p>
        </p:txBody>
      </p:sp>
    </p:spTree>
    <p:extLst>
      <p:ext uri="{BB962C8B-B14F-4D97-AF65-F5344CB8AC3E}">
        <p14:creationId xmlns:p14="http://schemas.microsoft.com/office/powerpoint/2010/main" val="3359503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1/3 panel and image">
    <p:bg>
      <p:bgPr>
        <a:solidFill>
          <a:schemeClr val="bg1"/>
        </a:solidFill>
        <a:effectLst/>
      </p:bgPr>
    </p:bg>
    <p:spTree>
      <p:nvGrpSpPr>
        <p:cNvPr id="1" name=""/>
        <p:cNvGrpSpPr/>
        <p:nvPr/>
      </p:nvGrpSpPr>
      <p:grpSpPr>
        <a:xfrm>
          <a:off x="0" y="0"/>
          <a:ext cx="0" cy="0"/>
          <a:chOff x="0" y="0"/>
          <a:chExt cx="0" cy="0"/>
        </a:xfrm>
      </p:grpSpPr>
      <p:pic>
        <p:nvPicPr>
          <p:cNvPr id="12" name="Picture Placeholder 18">
            <a:extLst>
              <a:ext uri="{FF2B5EF4-FFF2-40B4-BE49-F238E27FC236}">
                <a16:creationId xmlns:a16="http://schemas.microsoft.com/office/drawing/2014/main" id="{C4976C28-7845-4FA4-B2D3-9E0C45AC74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39357" y="1643"/>
            <a:ext cx="8853243" cy="6854713"/>
          </a:xfrm>
          <a:prstGeom prst="rect">
            <a:avLst/>
          </a:prstGeom>
        </p:spPr>
      </p:pic>
      <p:sp>
        <p:nvSpPr>
          <p:cNvPr id="10" name="Rectangle 9">
            <a:extLst>
              <a:ext uri="{FF2B5EF4-FFF2-40B4-BE49-F238E27FC236}">
                <a16:creationId xmlns:a16="http://schemas.microsoft.com/office/drawing/2014/main" id="{DEBE446D-D749-4107-A537-6845E87BE472}"/>
              </a:ext>
            </a:extLst>
          </p:cNvPr>
          <p:cNvSpPr>
            <a:spLocks noChangeArrowheads="1"/>
          </p:cNvSpPr>
          <p:nvPr userDrawn="1"/>
        </p:nvSpPr>
        <p:spPr bwMode="auto">
          <a:xfrm>
            <a:off x="6401" y="0"/>
            <a:ext cx="3332956" cy="6862763"/>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AU" sz="900" noProof="0">
              <a:latin typeface="Sofia Pro Ultra Light" panose="00000500000000000000" pitchFamily="50" charset="0"/>
            </a:endParaRPr>
          </a:p>
        </p:txBody>
      </p:sp>
      <p:sp>
        <p:nvSpPr>
          <p:cNvPr id="13" name="Title 1">
            <a:extLst>
              <a:ext uri="{FF2B5EF4-FFF2-40B4-BE49-F238E27FC236}">
                <a16:creationId xmlns:a16="http://schemas.microsoft.com/office/drawing/2014/main" id="{7B99A3AA-9F42-47FF-888F-3F7CAE11F18F}"/>
              </a:ext>
            </a:extLst>
          </p:cNvPr>
          <p:cNvSpPr>
            <a:spLocks noGrp="1"/>
          </p:cNvSpPr>
          <p:nvPr>
            <p:ph type="title" hasCustomPrompt="1"/>
          </p:nvPr>
        </p:nvSpPr>
        <p:spPr>
          <a:xfrm>
            <a:off x="806400" y="1963963"/>
            <a:ext cx="2315989" cy="775597"/>
          </a:xfrm>
        </p:spPr>
        <p:txBody>
          <a:bodyPr>
            <a:spAutoFit/>
          </a:bodyPr>
          <a:lstStyle>
            <a:lvl1pPr>
              <a:defRPr>
                <a:solidFill>
                  <a:schemeClr val="bg1"/>
                </a:solidFill>
              </a:defRPr>
            </a:lvl1pPr>
          </a:lstStyle>
          <a:p>
            <a:r>
              <a:rPr lang="en-AU" dirty="0"/>
              <a:t>Click here to enter title</a:t>
            </a:r>
            <a:endParaRPr lang="en-AU" noProof="0" dirty="0"/>
          </a:p>
        </p:txBody>
      </p:sp>
      <p:sp>
        <p:nvSpPr>
          <p:cNvPr id="14" name="Text Placeholder 7">
            <a:extLst>
              <a:ext uri="{FF2B5EF4-FFF2-40B4-BE49-F238E27FC236}">
                <a16:creationId xmlns:a16="http://schemas.microsoft.com/office/drawing/2014/main" id="{6DCA19B0-C988-4079-9835-5CC33D630E53}"/>
              </a:ext>
            </a:extLst>
          </p:cNvPr>
          <p:cNvSpPr>
            <a:spLocks noGrp="1"/>
          </p:cNvSpPr>
          <p:nvPr>
            <p:ph type="body" sz="quarter" idx="13" hasCustomPrompt="1"/>
          </p:nvPr>
        </p:nvSpPr>
        <p:spPr>
          <a:xfrm>
            <a:off x="806400" y="3035104"/>
            <a:ext cx="2315802" cy="615553"/>
          </a:xfrm>
          <a:noFill/>
        </p:spPr>
        <p:txBody>
          <a:bodyPr wrap="square">
            <a:spAutoFit/>
          </a:bodyPr>
          <a:lstStyle>
            <a:lvl1pPr>
              <a:defRPr sz="2000">
                <a:solidFill>
                  <a:schemeClr val="bg1"/>
                </a:solidFill>
              </a:defRPr>
            </a:lvl1pPr>
          </a:lstStyle>
          <a:p>
            <a:pPr lvl="0"/>
            <a:r>
              <a:rPr lang="en-AU" dirty="0"/>
              <a:t>Click here to enter subtitle</a:t>
            </a:r>
            <a:endParaRPr lang="en-AU" noProof="0" dirty="0"/>
          </a:p>
        </p:txBody>
      </p:sp>
      <p:pic>
        <p:nvPicPr>
          <p:cNvPr id="7" name="Picture 6">
            <a:extLst>
              <a:ext uri="{FF2B5EF4-FFF2-40B4-BE49-F238E27FC236}">
                <a16:creationId xmlns:a16="http://schemas.microsoft.com/office/drawing/2014/main" id="{146AEEE5-84B8-42EE-A8FB-E10AA1B7F4A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91187" y="6360320"/>
            <a:ext cx="1367999" cy="192857"/>
          </a:xfrm>
          <a:prstGeom prst="rect">
            <a:avLst/>
          </a:prstGeom>
        </p:spPr>
      </p:pic>
      <p:cxnSp>
        <p:nvCxnSpPr>
          <p:cNvPr id="11" name="Straight Connector 10">
            <a:extLst>
              <a:ext uri="{FF2B5EF4-FFF2-40B4-BE49-F238E27FC236}">
                <a16:creationId xmlns:a16="http://schemas.microsoft.com/office/drawing/2014/main" id="{8BDE74DF-4030-43C1-B0D2-168FE6D1887A}"/>
              </a:ext>
            </a:extLst>
          </p:cNvPr>
          <p:cNvCxnSpPr>
            <a:cxnSpLocks/>
          </p:cNvCxnSpPr>
          <p:nvPr userDrawn="1"/>
        </p:nvCxnSpPr>
        <p:spPr>
          <a:xfrm>
            <a:off x="791187" y="6184800"/>
            <a:ext cx="106129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322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1/3 panel and image 2">
    <p:bg>
      <p:bgPr>
        <a:solidFill>
          <a:schemeClr val="bg1"/>
        </a:solidFill>
        <a:effectLst/>
      </p:bgPr>
    </p:bg>
    <p:spTree>
      <p:nvGrpSpPr>
        <p:cNvPr id="1" name=""/>
        <p:cNvGrpSpPr/>
        <p:nvPr/>
      </p:nvGrpSpPr>
      <p:grpSpPr>
        <a:xfrm>
          <a:off x="0" y="0"/>
          <a:ext cx="0" cy="0"/>
          <a:chOff x="0" y="0"/>
          <a:chExt cx="0" cy="0"/>
        </a:xfrm>
      </p:grpSpPr>
      <p:pic>
        <p:nvPicPr>
          <p:cNvPr id="12" name="Picture Placeholder 18">
            <a:extLst>
              <a:ext uri="{FF2B5EF4-FFF2-40B4-BE49-F238E27FC236}">
                <a16:creationId xmlns:a16="http://schemas.microsoft.com/office/drawing/2014/main" id="{C4976C28-7845-4FA4-B2D3-9E0C45AC74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39357" y="962"/>
            <a:ext cx="8846242" cy="6856075"/>
          </a:xfrm>
          <a:prstGeom prst="rect">
            <a:avLst/>
          </a:prstGeom>
        </p:spPr>
      </p:pic>
      <p:sp>
        <p:nvSpPr>
          <p:cNvPr id="10" name="Rectangle 9">
            <a:extLst>
              <a:ext uri="{FF2B5EF4-FFF2-40B4-BE49-F238E27FC236}">
                <a16:creationId xmlns:a16="http://schemas.microsoft.com/office/drawing/2014/main" id="{DEBE446D-D749-4107-A537-6845E87BE472}"/>
              </a:ext>
            </a:extLst>
          </p:cNvPr>
          <p:cNvSpPr>
            <a:spLocks noChangeArrowheads="1"/>
          </p:cNvSpPr>
          <p:nvPr userDrawn="1"/>
        </p:nvSpPr>
        <p:spPr bwMode="auto">
          <a:xfrm>
            <a:off x="6401" y="0"/>
            <a:ext cx="3332956" cy="6862763"/>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AU" sz="900" noProof="0">
              <a:latin typeface="Sofia Pro Ultra Light" panose="00000500000000000000" pitchFamily="50" charset="0"/>
            </a:endParaRPr>
          </a:p>
        </p:txBody>
      </p:sp>
      <p:sp>
        <p:nvSpPr>
          <p:cNvPr id="13" name="Title 1">
            <a:extLst>
              <a:ext uri="{FF2B5EF4-FFF2-40B4-BE49-F238E27FC236}">
                <a16:creationId xmlns:a16="http://schemas.microsoft.com/office/drawing/2014/main" id="{7B99A3AA-9F42-47FF-888F-3F7CAE11F18F}"/>
              </a:ext>
            </a:extLst>
          </p:cNvPr>
          <p:cNvSpPr>
            <a:spLocks noGrp="1"/>
          </p:cNvSpPr>
          <p:nvPr>
            <p:ph type="title" hasCustomPrompt="1"/>
          </p:nvPr>
        </p:nvSpPr>
        <p:spPr>
          <a:xfrm>
            <a:off x="806400" y="1963963"/>
            <a:ext cx="2315989" cy="775597"/>
          </a:xfrm>
        </p:spPr>
        <p:txBody>
          <a:bodyPr>
            <a:spAutoFit/>
          </a:bodyPr>
          <a:lstStyle>
            <a:lvl1pPr>
              <a:defRPr>
                <a:solidFill>
                  <a:schemeClr val="bg1"/>
                </a:solidFill>
              </a:defRPr>
            </a:lvl1pPr>
          </a:lstStyle>
          <a:p>
            <a:r>
              <a:rPr lang="en-AU" dirty="0"/>
              <a:t>Click here to enter title</a:t>
            </a:r>
            <a:endParaRPr lang="en-AU" noProof="0" dirty="0"/>
          </a:p>
        </p:txBody>
      </p:sp>
      <p:sp>
        <p:nvSpPr>
          <p:cNvPr id="14" name="Text Placeholder 7">
            <a:extLst>
              <a:ext uri="{FF2B5EF4-FFF2-40B4-BE49-F238E27FC236}">
                <a16:creationId xmlns:a16="http://schemas.microsoft.com/office/drawing/2014/main" id="{6DCA19B0-C988-4079-9835-5CC33D630E53}"/>
              </a:ext>
            </a:extLst>
          </p:cNvPr>
          <p:cNvSpPr>
            <a:spLocks noGrp="1"/>
          </p:cNvSpPr>
          <p:nvPr>
            <p:ph type="body" sz="quarter" idx="13" hasCustomPrompt="1"/>
          </p:nvPr>
        </p:nvSpPr>
        <p:spPr>
          <a:xfrm>
            <a:off x="806400" y="3035104"/>
            <a:ext cx="2315802" cy="615553"/>
          </a:xfrm>
          <a:noFill/>
        </p:spPr>
        <p:txBody>
          <a:bodyPr wrap="square">
            <a:spAutoFit/>
          </a:bodyPr>
          <a:lstStyle>
            <a:lvl1pPr>
              <a:defRPr sz="2000">
                <a:solidFill>
                  <a:schemeClr val="bg1"/>
                </a:solidFill>
              </a:defRPr>
            </a:lvl1pPr>
          </a:lstStyle>
          <a:p>
            <a:pPr lvl="0"/>
            <a:r>
              <a:rPr lang="en-AU" dirty="0"/>
              <a:t>Click here to enter subtitle</a:t>
            </a:r>
            <a:endParaRPr lang="en-AU" noProof="0" dirty="0"/>
          </a:p>
        </p:txBody>
      </p:sp>
      <p:pic>
        <p:nvPicPr>
          <p:cNvPr id="7" name="Picture 6">
            <a:extLst>
              <a:ext uri="{FF2B5EF4-FFF2-40B4-BE49-F238E27FC236}">
                <a16:creationId xmlns:a16="http://schemas.microsoft.com/office/drawing/2014/main" id="{146AEEE5-84B8-42EE-A8FB-E10AA1B7F4A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91187" y="6360320"/>
            <a:ext cx="1367999" cy="192857"/>
          </a:xfrm>
          <a:prstGeom prst="rect">
            <a:avLst/>
          </a:prstGeom>
        </p:spPr>
      </p:pic>
      <p:cxnSp>
        <p:nvCxnSpPr>
          <p:cNvPr id="11" name="Straight Connector 10">
            <a:extLst>
              <a:ext uri="{FF2B5EF4-FFF2-40B4-BE49-F238E27FC236}">
                <a16:creationId xmlns:a16="http://schemas.microsoft.com/office/drawing/2014/main" id="{8BDE74DF-4030-43C1-B0D2-168FE6D1887A}"/>
              </a:ext>
            </a:extLst>
          </p:cNvPr>
          <p:cNvCxnSpPr>
            <a:cxnSpLocks/>
          </p:cNvCxnSpPr>
          <p:nvPr userDrawn="1"/>
        </p:nvCxnSpPr>
        <p:spPr>
          <a:xfrm>
            <a:off x="791187" y="6184800"/>
            <a:ext cx="106129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43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1/3 panel and image placeholder">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1F91B2E-9A52-48CE-B804-884FB08EF87C}"/>
              </a:ext>
            </a:extLst>
          </p:cNvPr>
          <p:cNvSpPr>
            <a:spLocks noGrp="1"/>
          </p:cNvSpPr>
          <p:nvPr>
            <p:ph type="pic" sz="quarter" idx="10" hasCustomPrompt="1"/>
          </p:nvPr>
        </p:nvSpPr>
        <p:spPr>
          <a:xfrm>
            <a:off x="3339356" y="0"/>
            <a:ext cx="8852643" cy="6858000"/>
          </a:xfrm>
          <a:solidFill>
            <a:schemeClr val="bg2">
              <a:lumMod val="90000"/>
            </a:schemeClr>
          </a:solidFill>
        </p:spPr>
        <p:txBody>
          <a:bodyPr lIns="720000" tIns="360000" rIns="360000" bIns="360000"/>
          <a:lstStyle>
            <a:lvl1pPr>
              <a:defRPr sz="1000" i="1">
                <a:solidFill>
                  <a:schemeClr val="tx1">
                    <a:lumMod val="65000"/>
                    <a:lumOff val="35000"/>
                  </a:schemeClr>
                </a:solidFill>
              </a:defRPr>
            </a:lvl1pPr>
          </a:lstStyle>
          <a:p>
            <a:r>
              <a:rPr lang="en-AU" noProof="0"/>
              <a:t>Click on the icon and follow the prompts to select your image.</a:t>
            </a:r>
          </a:p>
        </p:txBody>
      </p:sp>
      <p:sp>
        <p:nvSpPr>
          <p:cNvPr id="10" name="Rectangle 9">
            <a:extLst>
              <a:ext uri="{FF2B5EF4-FFF2-40B4-BE49-F238E27FC236}">
                <a16:creationId xmlns:a16="http://schemas.microsoft.com/office/drawing/2014/main" id="{DEBE446D-D749-4107-A537-6845E87BE472}"/>
              </a:ext>
            </a:extLst>
          </p:cNvPr>
          <p:cNvSpPr>
            <a:spLocks noChangeArrowheads="1"/>
          </p:cNvSpPr>
          <p:nvPr userDrawn="1"/>
        </p:nvSpPr>
        <p:spPr bwMode="auto">
          <a:xfrm>
            <a:off x="6401" y="0"/>
            <a:ext cx="3332956" cy="6862763"/>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AU" sz="900" noProof="0">
              <a:latin typeface="Sofia Pro Ultra Light" panose="00000500000000000000" pitchFamily="50" charset="0"/>
            </a:endParaRPr>
          </a:p>
        </p:txBody>
      </p:sp>
      <p:sp>
        <p:nvSpPr>
          <p:cNvPr id="13" name="Title 1">
            <a:extLst>
              <a:ext uri="{FF2B5EF4-FFF2-40B4-BE49-F238E27FC236}">
                <a16:creationId xmlns:a16="http://schemas.microsoft.com/office/drawing/2014/main" id="{7B99A3AA-9F42-47FF-888F-3F7CAE11F18F}"/>
              </a:ext>
            </a:extLst>
          </p:cNvPr>
          <p:cNvSpPr>
            <a:spLocks noGrp="1"/>
          </p:cNvSpPr>
          <p:nvPr>
            <p:ph type="title" hasCustomPrompt="1"/>
          </p:nvPr>
        </p:nvSpPr>
        <p:spPr>
          <a:xfrm>
            <a:off x="806400" y="1963963"/>
            <a:ext cx="2315989" cy="775597"/>
          </a:xfrm>
        </p:spPr>
        <p:txBody>
          <a:bodyPr>
            <a:spAutoFit/>
          </a:bodyPr>
          <a:lstStyle>
            <a:lvl1pPr>
              <a:defRPr>
                <a:solidFill>
                  <a:schemeClr val="bg1"/>
                </a:solidFill>
              </a:defRPr>
            </a:lvl1pPr>
          </a:lstStyle>
          <a:p>
            <a:r>
              <a:rPr lang="en-AU" dirty="0"/>
              <a:t>Click here to enter title</a:t>
            </a:r>
            <a:endParaRPr lang="en-AU" noProof="0" dirty="0"/>
          </a:p>
        </p:txBody>
      </p:sp>
      <p:sp>
        <p:nvSpPr>
          <p:cNvPr id="14" name="Text Placeholder 7">
            <a:extLst>
              <a:ext uri="{FF2B5EF4-FFF2-40B4-BE49-F238E27FC236}">
                <a16:creationId xmlns:a16="http://schemas.microsoft.com/office/drawing/2014/main" id="{6DCA19B0-C988-4079-9835-5CC33D630E53}"/>
              </a:ext>
            </a:extLst>
          </p:cNvPr>
          <p:cNvSpPr>
            <a:spLocks noGrp="1"/>
          </p:cNvSpPr>
          <p:nvPr>
            <p:ph type="body" sz="quarter" idx="13" hasCustomPrompt="1"/>
          </p:nvPr>
        </p:nvSpPr>
        <p:spPr>
          <a:xfrm>
            <a:off x="806400" y="3035104"/>
            <a:ext cx="2315802" cy="615553"/>
          </a:xfrm>
          <a:noFill/>
        </p:spPr>
        <p:txBody>
          <a:bodyPr wrap="square">
            <a:spAutoFit/>
          </a:bodyPr>
          <a:lstStyle>
            <a:lvl1pPr>
              <a:defRPr sz="2000">
                <a:solidFill>
                  <a:schemeClr val="bg1"/>
                </a:solidFill>
              </a:defRPr>
            </a:lvl1pPr>
          </a:lstStyle>
          <a:p>
            <a:pPr lvl="0"/>
            <a:r>
              <a:rPr lang="en-AU" dirty="0"/>
              <a:t>Click here to enter subtitle</a:t>
            </a:r>
            <a:endParaRPr lang="en-AU" noProof="0" dirty="0"/>
          </a:p>
        </p:txBody>
      </p:sp>
      <p:cxnSp>
        <p:nvCxnSpPr>
          <p:cNvPr id="6" name="Straight Connector 5">
            <a:extLst>
              <a:ext uri="{FF2B5EF4-FFF2-40B4-BE49-F238E27FC236}">
                <a16:creationId xmlns:a16="http://schemas.microsoft.com/office/drawing/2014/main" id="{D94A7093-7654-47A6-BE6A-DDA6896AAAE0}"/>
              </a:ext>
            </a:extLst>
          </p:cNvPr>
          <p:cNvCxnSpPr>
            <a:cxnSpLocks/>
          </p:cNvCxnSpPr>
          <p:nvPr userDrawn="1"/>
        </p:nvCxnSpPr>
        <p:spPr>
          <a:xfrm>
            <a:off x="791187" y="6184800"/>
            <a:ext cx="2548170" cy="54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46AEEE5-84B8-42EE-A8FB-E10AA1B7F4A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1187" y="6360320"/>
            <a:ext cx="1367999" cy="192857"/>
          </a:xfrm>
          <a:prstGeom prst="rect">
            <a:avLst/>
          </a:prstGeom>
        </p:spPr>
      </p:pic>
      <p:sp>
        <p:nvSpPr>
          <p:cNvPr id="8" name="Text Placeholder 7">
            <a:extLst>
              <a:ext uri="{FF2B5EF4-FFF2-40B4-BE49-F238E27FC236}">
                <a16:creationId xmlns:a16="http://schemas.microsoft.com/office/drawing/2014/main" id="{99575336-6A84-4C5D-9930-6D1C2CB920B9}"/>
              </a:ext>
            </a:extLst>
          </p:cNvPr>
          <p:cNvSpPr>
            <a:spLocks noGrp="1"/>
          </p:cNvSpPr>
          <p:nvPr>
            <p:ph type="body" sz="quarter" idx="14" hasCustomPrompt="1"/>
          </p:nvPr>
        </p:nvSpPr>
        <p:spPr>
          <a:xfrm>
            <a:off x="3340100" y="6184800"/>
            <a:ext cx="8064000" cy="10800"/>
          </a:xfrm>
          <a:solidFill>
            <a:schemeClr val="bg1"/>
          </a:solidFill>
          <a:ln w="3175">
            <a:noFill/>
          </a:ln>
        </p:spPr>
        <p:txBody>
          <a:bodyPr/>
          <a:lstStyle>
            <a:lvl1pPr>
              <a:defRPr/>
            </a:lvl1pPr>
          </a:lstStyle>
          <a:p>
            <a:pPr lvl="0"/>
            <a:r>
              <a:rPr lang="en-AU" noProof="0"/>
              <a:t> </a:t>
            </a:r>
          </a:p>
        </p:txBody>
      </p:sp>
    </p:spTree>
    <p:extLst>
      <p:ext uri="{BB962C8B-B14F-4D97-AF65-F5344CB8AC3E}">
        <p14:creationId xmlns:p14="http://schemas.microsoft.com/office/powerpoint/2010/main" val="1423348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Click here to enter title</a:t>
            </a:r>
            <a:endParaRPr lang="en-AU" noProof="0" dirty="0"/>
          </a:p>
        </p:txBody>
      </p:sp>
      <p:sp>
        <p:nvSpPr>
          <p:cNvPr id="8" name="Text Placeholder 7">
            <a:extLst>
              <a:ext uri="{FF2B5EF4-FFF2-40B4-BE49-F238E27FC236}">
                <a16:creationId xmlns:a16="http://schemas.microsoft.com/office/drawing/2014/main" id="{38CB38FF-9876-4603-9084-018B6AF2FD81}"/>
              </a:ext>
            </a:extLst>
          </p:cNvPr>
          <p:cNvSpPr>
            <a:spLocks noGrp="1"/>
          </p:cNvSpPr>
          <p:nvPr>
            <p:ph type="body" sz="quarter" idx="10" hasCustomPrompt="1"/>
          </p:nvPr>
        </p:nvSpPr>
        <p:spPr>
          <a:xfrm>
            <a:off x="766763" y="1022919"/>
            <a:ext cx="10587037" cy="307777"/>
          </a:xfrm>
          <a:solidFill>
            <a:schemeClr val="bg1"/>
          </a:solidFill>
        </p:spPr>
        <p:txBody>
          <a:bodyPr>
            <a:spAutoFit/>
          </a:bodyPr>
          <a:lstStyle>
            <a:lvl1pPr>
              <a:defRPr sz="2000">
                <a:solidFill>
                  <a:schemeClr val="accent2">
                    <a:lumMod val="75000"/>
                  </a:schemeClr>
                </a:solidFill>
              </a:defRPr>
            </a:lvl1pPr>
          </a:lstStyle>
          <a:p>
            <a:pPr lvl="0"/>
            <a:r>
              <a:rPr lang="en-AU" dirty="0"/>
              <a:t>Click here to enter subtitle</a:t>
            </a:r>
          </a:p>
        </p:txBody>
      </p:sp>
      <p:sp>
        <p:nvSpPr>
          <p:cNvPr id="10" name="Content Placeholder 9">
            <a:extLst>
              <a:ext uri="{FF2B5EF4-FFF2-40B4-BE49-F238E27FC236}">
                <a16:creationId xmlns:a16="http://schemas.microsoft.com/office/drawing/2014/main" id="{E623787A-AF7E-4007-86AA-2D400D5CCC61}"/>
              </a:ext>
            </a:extLst>
          </p:cNvPr>
          <p:cNvSpPr>
            <a:spLocks noGrp="1"/>
          </p:cNvSpPr>
          <p:nvPr>
            <p:ph sz="quarter" idx="11" hasCustomPrompt="1"/>
          </p:nvPr>
        </p:nvSpPr>
        <p:spPr>
          <a:xfrm>
            <a:off x="766576" y="1630393"/>
            <a:ext cx="10658662" cy="4175096"/>
          </a:xfrm>
        </p:spPr>
        <p:txBody>
          <a:bodyPr/>
          <a:lstStyle/>
          <a:p>
            <a:pPr lvl="0"/>
            <a:r>
              <a:rPr lang="en-AU" dirty="0"/>
              <a:t>Click to add text, or click on the relevant icon at the centre of the placeholder to add: Table / Chart / SmartArt / Image / Media. There are seven type style levels. To access the type styles, click on the text and press the ‘Increase / Decrease List Level’ buttons in the Paragraph section of the Home ribbon.</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p:txBody>
      </p:sp>
    </p:spTree>
    <p:extLst>
      <p:ext uri="{BB962C8B-B14F-4D97-AF65-F5344CB8AC3E}">
        <p14:creationId xmlns:p14="http://schemas.microsoft.com/office/powerpoint/2010/main" val="1380419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 Column 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Click here to enter title</a:t>
            </a:r>
            <a:endParaRPr lang="en-AU" noProof="0" dirty="0"/>
          </a:p>
        </p:txBody>
      </p:sp>
      <p:sp>
        <p:nvSpPr>
          <p:cNvPr id="8" name="Text Placeholder 7">
            <a:extLst>
              <a:ext uri="{FF2B5EF4-FFF2-40B4-BE49-F238E27FC236}">
                <a16:creationId xmlns:a16="http://schemas.microsoft.com/office/drawing/2014/main" id="{38CB38FF-9876-4603-9084-018B6AF2FD81}"/>
              </a:ext>
            </a:extLst>
          </p:cNvPr>
          <p:cNvSpPr>
            <a:spLocks noGrp="1"/>
          </p:cNvSpPr>
          <p:nvPr>
            <p:ph type="body" sz="quarter" idx="10" hasCustomPrompt="1"/>
          </p:nvPr>
        </p:nvSpPr>
        <p:spPr>
          <a:xfrm>
            <a:off x="766763" y="1022919"/>
            <a:ext cx="10587037" cy="307777"/>
          </a:xfrm>
          <a:solidFill>
            <a:schemeClr val="bg1"/>
          </a:solidFill>
        </p:spPr>
        <p:txBody>
          <a:bodyPr>
            <a:spAutoFit/>
          </a:bodyPr>
          <a:lstStyle>
            <a:lvl1pPr>
              <a:defRPr sz="2000">
                <a:solidFill>
                  <a:schemeClr val="accent2">
                    <a:lumMod val="75000"/>
                  </a:schemeClr>
                </a:solidFill>
              </a:defRPr>
            </a:lvl1pPr>
          </a:lstStyle>
          <a:p>
            <a:pPr lvl="0"/>
            <a:r>
              <a:rPr lang="en-AU" dirty="0"/>
              <a:t>Click here to enter subtitle</a:t>
            </a:r>
            <a:endParaRPr lang="en-AU" noProof="0" dirty="0"/>
          </a:p>
        </p:txBody>
      </p:sp>
      <p:sp>
        <p:nvSpPr>
          <p:cNvPr id="4" name="Text Placeholder 3">
            <a:extLst>
              <a:ext uri="{FF2B5EF4-FFF2-40B4-BE49-F238E27FC236}">
                <a16:creationId xmlns:a16="http://schemas.microsoft.com/office/drawing/2014/main" id="{2E8CC258-3AA6-4416-ABC4-71C59CAE83E8}"/>
              </a:ext>
            </a:extLst>
          </p:cNvPr>
          <p:cNvSpPr>
            <a:spLocks noGrp="1"/>
          </p:cNvSpPr>
          <p:nvPr>
            <p:ph type="body" sz="quarter" idx="11" hasCustomPrompt="1"/>
          </p:nvPr>
        </p:nvSpPr>
        <p:spPr>
          <a:xfrm>
            <a:off x="766576" y="1630393"/>
            <a:ext cx="10699937" cy="4160808"/>
          </a:xfrm>
        </p:spPr>
        <p:txBody>
          <a:bodyPr numCol="2" spcCol="360000"/>
          <a:lstStyle>
            <a:lvl5pPr>
              <a:defRPr/>
            </a:lvl5pPr>
          </a:lstStyle>
          <a:p>
            <a:pPr lvl="0"/>
            <a:r>
              <a:rPr lang="en-AU" noProof="0" dirty="0"/>
              <a:t>There are seven type style levels. To access the type styles, click on the text and press the ‘Increase / Decrease List Level’ buttons in the Paragraph section of the Home ribbon.</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4"/>
            <a:endParaRPr lang="en-AU" noProof="0" dirty="0"/>
          </a:p>
          <a:p>
            <a:pPr lvl="4"/>
            <a:r>
              <a:rPr lang="en-AU" noProof="0" dirty="0"/>
              <a:t>	</a:t>
            </a:r>
          </a:p>
        </p:txBody>
      </p:sp>
    </p:spTree>
    <p:extLst>
      <p:ext uri="{BB962C8B-B14F-4D97-AF65-F5344CB8AC3E}">
        <p14:creationId xmlns:p14="http://schemas.microsoft.com/office/powerpoint/2010/main" val="148195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Click here to enter title</a:t>
            </a:r>
            <a:endParaRPr lang="en-AU" noProof="0" dirty="0"/>
          </a:p>
        </p:txBody>
      </p:sp>
      <p:sp>
        <p:nvSpPr>
          <p:cNvPr id="3" name="Content Placeholder 2"/>
          <p:cNvSpPr>
            <a:spLocks noGrp="1"/>
          </p:cNvSpPr>
          <p:nvPr>
            <p:ph idx="1" hasCustomPrompt="1"/>
          </p:nvPr>
        </p:nvSpPr>
        <p:spPr>
          <a:xfrm>
            <a:off x="766577" y="1630837"/>
            <a:ext cx="5089426" cy="4174739"/>
          </a:xfrm>
          <a:prstGeom prst="rect">
            <a:avLst/>
          </a:prstGeom>
        </p:spPr>
        <p:txBody>
          <a:bodyPr/>
          <a:lstStyle>
            <a:lvl1pPr>
              <a:defRPr/>
            </a:lvl1pPr>
          </a:lstStyle>
          <a:p>
            <a:pPr lvl="0"/>
            <a:r>
              <a:rPr lang="en-AU" noProof="0" dirty="0"/>
              <a:t>Click to add text, or click on the relevant icon at the centre of the placeholder to add: Table / Chart / SmartArt / Image / Media. There are seven type style levels. To access the type styles, click on the text and press the ‘Increase / Decrease List Level’ buttons in the Paragraph section of the Home ribbon.</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p:txBody>
      </p:sp>
      <p:sp>
        <p:nvSpPr>
          <p:cNvPr id="7" name="Content Placeholder 2"/>
          <p:cNvSpPr>
            <a:spLocks noGrp="1"/>
          </p:cNvSpPr>
          <p:nvPr>
            <p:ph idx="13" hasCustomPrompt="1"/>
          </p:nvPr>
        </p:nvSpPr>
        <p:spPr>
          <a:xfrm>
            <a:off x="6335023" y="1630837"/>
            <a:ext cx="5090400" cy="4174739"/>
          </a:xfrm>
          <a:prstGeom prst="rect">
            <a:avLst/>
          </a:prstGeom>
        </p:spPr>
        <p:txBody>
          <a:bodyPr/>
          <a:lstStyle>
            <a:lvl1pPr>
              <a:defRPr/>
            </a:lvl1pPr>
          </a:lstStyle>
          <a:p>
            <a:pPr lvl="0"/>
            <a:r>
              <a:rPr lang="en-AU" noProof="0" dirty="0"/>
              <a:t>Click to add text, or click on the relevant icon at the centre of the placeholder to add: Table / Chart / SmartArt / Image / Media. There are seven type style levels. To access the type styles, click on the text and press the ‘Increase / Decrease List Level’ buttons in the Paragraph section of the Home ribbon.</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p:txBody>
      </p:sp>
      <p:sp>
        <p:nvSpPr>
          <p:cNvPr id="9" name="Text Placeholder 7">
            <a:extLst>
              <a:ext uri="{FF2B5EF4-FFF2-40B4-BE49-F238E27FC236}">
                <a16:creationId xmlns:a16="http://schemas.microsoft.com/office/drawing/2014/main" id="{04DAB748-2EBB-4375-BABD-47B90DC51FE4}"/>
              </a:ext>
            </a:extLst>
          </p:cNvPr>
          <p:cNvSpPr>
            <a:spLocks noGrp="1"/>
          </p:cNvSpPr>
          <p:nvPr>
            <p:ph type="body" sz="quarter" idx="10" hasCustomPrompt="1"/>
          </p:nvPr>
        </p:nvSpPr>
        <p:spPr>
          <a:xfrm>
            <a:off x="766763" y="1022919"/>
            <a:ext cx="10587037" cy="307777"/>
          </a:xfrm>
          <a:solidFill>
            <a:schemeClr val="bg1"/>
          </a:solidFill>
        </p:spPr>
        <p:txBody>
          <a:bodyPr>
            <a:spAutoFit/>
          </a:bodyPr>
          <a:lstStyle>
            <a:lvl1pPr>
              <a:defRPr sz="2000">
                <a:solidFill>
                  <a:schemeClr val="accent2">
                    <a:lumMod val="75000"/>
                  </a:schemeClr>
                </a:solidFill>
              </a:defRPr>
            </a:lvl1pPr>
          </a:lstStyle>
          <a:p>
            <a:pPr lvl="0"/>
            <a:r>
              <a:rPr lang="en-AU" dirty="0"/>
              <a:t>Click here to enter subtitle</a:t>
            </a:r>
            <a:endParaRPr lang="en-AU" noProof="0" dirty="0"/>
          </a:p>
        </p:txBody>
      </p:sp>
    </p:spTree>
    <p:extLst>
      <p:ext uri="{BB962C8B-B14F-4D97-AF65-F5344CB8AC3E}">
        <p14:creationId xmlns:p14="http://schemas.microsoft.com/office/powerpoint/2010/main" val="2228510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RHS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Click here to enter title</a:t>
            </a:r>
            <a:endParaRPr lang="en-AU" noProof="0" dirty="0"/>
          </a:p>
        </p:txBody>
      </p:sp>
      <p:sp>
        <p:nvSpPr>
          <p:cNvPr id="8" name="Picture Placeholder 7">
            <a:extLst>
              <a:ext uri="{FF2B5EF4-FFF2-40B4-BE49-F238E27FC236}">
                <a16:creationId xmlns:a16="http://schemas.microsoft.com/office/drawing/2014/main" id="{B20319A2-E63B-4784-ABDD-FE67A5CAE2EA}"/>
              </a:ext>
            </a:extLst>
          </p:cNvPr>
          <p:cNvSpPr>
            <a:spLocks noGrp="1"/>
          </p:cNvSpPr>
          <p:nvPr>
            <p:ph type="pic" sz="quarter" idx="14" hasCustomPrompt="1"/>
          </p:nvPr>
        </p:nvSpPr>
        <p:spPr>
          <a:xfrm>
            <a:off x="6337300" y="1630837"/>
            <a:ext cx="5088123" cy="4174739"/>
          </a:xfrm>
          <a:solidFill>
            <a:schemeClr val="bg2"/>
          </a:solidFill>
        </p:spPr>
        <p:txBody>
          <a:bodyPr lIns="360000" tIns="360000" rIns="360000" bIns="360000"/>
          <a:lstStyle>
            <a:lvl1pPr>
              <a:defRPr sz="1200" i="1">
                <a:solidFill>
                  <a:schemeClr val="tx1">
                    <a:lumMod val="50000"/>
                    <a:lumOff val="50000"/>
                  </a:schemeClr>
                </a:solidFill>
              </a:defRPr>
            </a:lvl1pPr>
          </a:lstStyle>
          <a:p>
            <a:r>
              <a:rPr lang="en-AU" noProof="0"/>
              <a:t>Click on the icon and follow the prompts to select your image.</a:t>
            </a:r>
          </a:p>
        </p:txBody>
      </p:sp>
      <p:sp>
        <p:nvSpPr>
          <p:cNvPr id="10" name="Text Placeholder 9">
            <a:extLst>
              <a:ext uri="{FF2B5EF4-FFF2-40B4-BE49-F238E27FC236}">
                <a16:creationId xmlns:a16="http://schemas.microsoft.com/office/drawing/2014/main" id="{22B2D214-4B74-4435-8351-5A9560618AC3}"/>
              </a:ext>
            </a:extLst>
          </p:cNvPr>
          <p:cNvSpPr>
            <a:spLocks noGrp="1"/>
          </p:cNvSpPr>
          <p:nvPr>
            <p:ph type="body" sz="quarter" idx="15" hasCustomPrompt="1"/>
          </p:nvPr>
        </p:nvSpPr>
        <p:spPr>
          <a:xfrm>
            <a:off x="765275" y="1630837"/>
            <a:ext cx="5089426" cy="4174739"/>
          </a:xfrm>
        </p:spPr>
        <p:txBody>
          <a:bodyPr/>
          <a:lstStyle>
            <a:lvl1pPr>
              <a:defRPr/>
            </a:lvl1pPr>
          </a:lstStyle>
          <a:p>
            <a:pPr lvl="0"/>
            <a:r>
              <a:rPr lang="en-AU" noProof="0" dirty="0"/>
              <a:t>Click to add text. There are seven type style levels. To access the type styles, click on the text and press the ‘Increase / Decrease List Level’ buttons in the Paragraph section of the Home ribbon.</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p:txBody>
      </p:sp>
      <p:sp>
        <p:nvSpPr>
          <p:cNvPr id="7" name="Text Placeholder 7">
            <a:extLst>
              <a:ext uri="{FF2B5EF4-FFF2-40B4-BE49-F238E27FC236}">
                <a16:creationId xmlns:a16="http://schemas.microsoft.com/office/drawing/2014/main" id="{B3749A11-A4DE-415B-AC23-1AA1CB89E1A7}"/>
              </a:ext>
            </a:extLst>
          </p:cNvPr>
          <p:cNvSpPr>
            <a:spLocks noGrp="1"/>
          </p:cNvSpPr>
          <p:nvPr>
            <p:ph type="body" sz="quarter" idx="10" hasCustomPrompt="1"/>
          </p:nvPr>
        </p:nvSpPr>
        <p:spPr>
          <a:xfrm>
            <a:off x="766763" y="1022919"/>
            <a:ext cx="10587037" cy="307777"/>
          </a:xfrm>
          <a:solidFill>
            <a:schemeClr val="bg1"/>
          </a:solidFill>
        </p:spPr>
        <p:txBody>
          <a:bodyPr>
            <a:spAutoFit/>
          </a:bodyPr>
          <a:lstStyle>
            <a:lvl1pPr>
              <a:defRPr sz="2000">
                <a:solidFill>
                  <a:schemeClr val="accent2">
                    <a:lumMod val="75000"/>
                  </a:schemeClr>
                </a:solidFill>
              </a:defRPr>
            </a:lvl1pPr>
          </a:lstStyle>
          <a:p>
            <a:pPr lvl="0"/>
            <a:r>
              <a:rPr lang="en-AU" dirty="0"/>
              <a:t>Click here to enter subtitle</a:t>
            </a:r>
            <a:endParaRPr lang="en-AU" noProof="0" dirty="0"/>
          </a:p>
        </p:txBody>
      </p:sp>
    </p:spTree>
    <p:extLst>
      <p:ext uri="{BB962C8B-B14F-4D97-AF65-F5344CB8AC3E}">
        <p14:creationId xmlns:p14="http://schemas.microsoft.com/office/powerpoint/2010/main" val="2230357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LHS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Click here to enter title</a:t>
            </a:r>
            <a:endParaRPr lang="en-AU" noProof="0" dirty="0"/>
          </a:p>
        </p:txBody>
      </p:sp>
      <p:sp>
        <p:nvSpPr>
          <p:cNvPr id="8" name="Picture Placeholder 7">
            <a:extLst>
              <a:ext uri="{FF2B5EF4-FFF2-40B4-BE49-F238E27FC236}">
                <a16:creationId xmlns:a16="http://schemas.microsoft.com/office/drawing/2014/main" id="{B20319A2-E63B-4784-ABDD-FE67A5CAE2EA}"/>
              </a:ext>
            </a:extLst>
          </p:cNvPr>
          <p:cNvSpPr>
            <a:spLocks noGrp="1"/>
          </p:cNvSpPr>
          <p:nvPr>
            <p:ph type="pic" sz="quarter" idx="14" hasCustomPrompt="1"/>
          </p:nvPr>
        </p:nvSpPr>
        <p:spPr>
          <a:xfrm>
            <a:off x="765275" y="1630837"/>
            <a:ext cx="5089426" cy="4174739"/>
          </a:xfrm>
          <a:solidFill>
            <a:schemeClr val="bg2"/>
          </a:solidFill>
        </p:spPr>
        <p:txBody>
          <a:bodyPr lIns="360000" tIns="360000" rIns="360000" bIns="360000"/>
          <a:lstStyle>
            <a:lvl1pPr>
              <a:defRPr sz="1200" i="1">
                <a:solidFill>
                  <a:schemeClr val="tx1">
                    <a:lumMod val="50000"/>
                    <a:lumOff val="50000"/>
                  </a:schemeClr>
                </a:solidFill>
              </a:defRPr>
            </a:lvl1pPr>
          </a:lstStyle>
          <a:p>
            <a:r>
              <a:rPr lang="en-AU" noProof="0"/>
              <a:t>Click on the icon and follow the prompts to select your image.</a:t>
            </a:r>
          </a:p>
        </p:txBody>
      </p:sp>
      <p:sp>
        <p:nvSpPr>
          <p:cNvPr id="10" name="Text Placeholder 9">
            <a:extLst>
              <a:ext uri="{FF2B5EF4-FFF2-40B4-BE49-F238E27FC236}">
                <a16:creationId xmlns:a16="http://schemas.microsoft.com/office/drawing/2014/main" id="{22B2D214-4B74-4435-8351-5A9560618AC3}"/>
              </a:ext>
            </a:extLst>
          </p:cNvPr>
          <p:cNvSpPr>
            <a:spLocks noGrp="1"/>
          </p:cNvSpPr>
          <p:nvPr>
            <p:ph type="body" sz="quarter" idx="15" hasCustomPrompt="1"/>
          </p:nvPr>
        </p:nvSpPr>
        <p:spPr>
          <a:xfrm>
            <a:off x="6333721" y="1630837"/>
            <a:ext cx="5020079" cy="4174739"/>
          </a:xfrm>
        </p:spPr>
        <p:txBody>
          <a:bodyPr/>
          <a:lstStyle>
            <a:lvl1pPr>
              <a:defRPr/>
            </a:lvl1pPr>
          </a:lstStyle>
          <a:p>
            <a:pPr lvl="0"/>
            <a:r>
              <a:rPr lang="en-AU" noProof="0" dirty="0"/>
              <a:t>Click to add text. There are seven type style levels. To access the type styles, click on the text and press the ‘Increase / Decrease List Level’ buttons in the Paragraph section of the Home ribbon.</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p:txBody>
      </p:sp>
      <p:sp>
        <p:nvSpPr>
          <p:cNvPr id="7" name="Text Placeholder 7">
            <a:extLst>
              <a:ext uri="{FF2B5EF4-FFF2-40B4-BE49-F238E27FC236}">
                <a16:creationId xmlns:a16="http://schemas.microsoft.com/office/drawing/2014/main" id="{9DDFD598-216B-4722-B796-02C7560A4389}"/>
              </a:ext>
            </a:extLst>
          </p:cNvPr>
          <p:cNvSpPr>
            <a:spLocks noGrp="1"/>
          </p:cNvSpPr>
          <p:nvPr>
            <p:ph type="body" sz="quarter" idx="10" hasCustomPrompt="1"/>
          </p:nvPr>
        </p:nvSpPr>
        <p:spPr>
          <a:xfrm>
            <a:off x="766763" y="1022919"/>
            <a:ext cx="10587037" cy="307777"/>
          </a:xfrm>
          <a:noFill/>
        </p:spPr>
        <p:txBody>
          <a:bodyPr>
            <a:spAutoFit/>
          </a:bodyPr>
          <a:lstStyle>
            <a:lvl1pPr>
              <a:spcBef>
                <a:spcPts val="0"/>
              </a:spcBef>
              <a:defRPr sz="2000">
                <a:solidFill>
                  <a:schemeClr val="accent2">
                    <a:lumMod val="75000"/>
                  </a:schemeClr>
                </a:solidFill>
              </a:defRPr>
            </a:lvl1pPr>
          </a:lstStyle>
          <a:p>
            <a:pPr lvl="0"/>
            <a:r>
              <a:rPr lang="en-AU" dirty="0"/>
              <a:t>Click here to enter subtitle</a:t>
            </a:r>
            <a:endParaRPr lang="en-AU" noProof="0" dirty="0"/>
          </a:p>
        </p:txBody>
      </p:sp>
    </p:spTree>
    <p:extLst>
      <p:ext uri="{BB962C8B-B14F-4D97-AF65-F5344CB8AC3E}">
        <p14:creationId xmlns:p14="http://schemas.microsoft.com/office/powerpoint/2010/main" val="6575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Click here to enter title</a:t>
            </a:r>
            <a:endParaRPr lang="en-AU" noProof="0" dirty="0"/>
          </a:p>
        </p:txBody>
      </p:sp>
      <p:sp>
        <p:nvSpPr>
          <p:cNvPr id="6" name="Text Placeholder 7">
            <a:extLst>
              <a:ext uri="{FF2B5EF4-FFF2-40B4-BE49-F238E27FC236}">
                <a16:creationId xmlns:a16="http://schemas.microsoft.com/office/drawing/2014/main" id="{8E97B23F-09D4-4796-8C93-128774BB0416}"/>
              </a:ext>
            </a:extLst>
          </p:cNvPr>
          <p:cNvSpPr>
            <a:spLocks noGrp="1"/>
          </p:cNvSpPr>
          <p:nvPr>
            <p:ph type="body" sz="quarter" idx="10" hasCustomPrompt="1"/>
          </p:nvPr>
        </p:nvSpPr>
        <p:spPr>
          <a:xfrm>
            <a:off x="766763" y="1022919"/>
            <a:ext cx="10587037" cy="307777"/>
          </a:xfrm>
          <a:solidFill>
            <a:schemeClr val="bg1"/>
          </a:solidFill>
        </p:spPr>
        <p:txBody>
          <a:bodyPr>
            <a:spAutoFit/>
          </a:bodyPr>
          <a:lstStyle>
            <a:lvl1pPr>
              <a:defRPr sz="2000">
                <a:solidFill>
                  <a:schemeClr val="accent2">
                    <a:lumMod val="75000"/>
                  </a:schemeClr>
                </a:solidFill>
              </a:defRPr>
            </a:lvl1pPr>
          </a:lstStyle>
          <a:p>
            <a:pPr lvl="0"/>
            <a:r>
              <a:rPr lang="en-AU" dirty="0"/>
              <a:t>Click here to enter subtitle</a:t>
            </a:r>
            <a:endParaRPr lang="en-AU" noProof="0" dirty="0"/>
          </a:p>
        </p:txBody>
      </p:sp>
    </p:spTree>
    <p:extLst>
      <p:ext uri="{BB962C8B-B14F-4D97-AF65-F5344CB8AC3E}">
        <p14:creationId xmlns:p14="http://schemas.microsoft.com/office/powerpoint/2010/main" val="1941921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5FFB9B-1F58-4792-A58B-FA218AF60B47}"/>
              </a:ext>
            </a:extLst>
          </p:cNvPr>
          <p:cNvSpPr/>
          <p:nvPr userDrawn="1"/>
        </p:nvSpPr>
        <p:spPr>
          <a:xfrm flipV="1">
            <a:off x="659876" y="1414021"/>
            <a:ext cx="820132" cy="113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6602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2">
    <p:bg>
      <p:bgPr>
        <a:solidFill>
          <a:schemeClr val="bg1"/>
        </a:solidFill>
        <a:effectLst/>
      </p:bgPr>
    </p:bg>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id="{0E664460-A17F-42E3-9FDC-35B716F631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600" y="0"/>
            <a:ext cx="6096000" cy="6858000"/>
          </a:xfrm>
          <a:prstGeom prst="rect">
            <a:avLst/>
          </a:prstGeom>
        </p:spPr>
      </p:pic>
      <p:cxnSp>
        <p:nvCxnSpPr>
          <p:cNvPr id="11" name="Straight Connector 10">
            <a:extLst>
              <a:ext uri="{FF2B5EF4-FFF2-40B4-BE49-F238E27FC236}">
                <a16:creationId xmlns:a16="http://schemas.microsoft.com/office/drawing/2014/main" id="{797A3962-4486-4B76-B560-9A3E1268CEE2}"/>
              </a:ext>
            </a:extLst>
          </p:cNvPr>
          <p:cNvCxnSpPr>
            <a:cxnSpLocks/>
          </p:cNvCxnSpPr>
          <p:nvPr userDrawn="1"/>
        </p:nvCxnSpPr>
        <p:spPr>
          <a:xfrm>
            <a:off x="791186" y="5834051"/>
            <a:ext cx="5310000"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E62546F7-397A-47AA-85DF-BC8F46125433}"/>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1187" y="6227934"/>
            <a:ext cx="1436621" cy="200000"/>
          </a:xfrm>
          <a:prstGeom prst="rect">
            <a:avLst/>
          </a:prstGeom>
        </p:spPr>
      </p:pic>
      <p:sp>
        <p:nvSpPr>
          <p:cNvPr id="14" name="Title 11">
            <a:extLst>
              <a:ext uri="{FF2B5EF4-FFF2-40B4-BE49-F238E27FC236}">
                <a16:creationId xmlns:a16="http://schemas.microsoft.com/office/drawing/2014/main" id="{D6F3CC91-2BFB-47A9-B819-AEEB7AE79BD8}"/>
              </a:ext>
            </a:extLst>
          </p:cNvPr>
          <p:cNvSpPr>
            <a:spLocks noGrp="1"/>
          </p:cNvSpPr>
          <p:nvPr>
            <p:ph type="title" hasCustomPrompt="1"/>
          </p:nvPr>
        </p:nvSpPr>
        <p:spPr>
          <a:xfrm>
            <a:off x="791540" y="2172828"/>
            <a:ext cx="4932000" cy="1107996"/>
          </a:xfrm>
        </p:spPr>
        <p:txBody>
          <a:bodyPr lIns="0">
            <a:spAutoFit/>
          </a:bodyPr>
          <a:lstStyle>
            <a:lvl1pPr>
              <a:defRPr sz="4000">
                <a:solidFill>
                  <a:schemeClr val="accent1"/>
                </a:solidFill>
                <a:latin typeface="Segoe UI Semibold" panose="020B0702040204020203" pitchFamily="34" charset="0"/>
                <a:cs typeface="Segoe UI Semibold" panose="020B0702040204020203" pitchFamily="34" charset="0"/>
              </a:defRPr>
            </a:lvl1pPr>
          </a:lstStyle>
          <a:p>
            <a:r>
              <a:rPr lang="en-AU" dirty="0"/>
              <a:t>Click here to enter title</a:t>
            </a:r>
            <a:endParaRPr lang="en-AU" noProof="0" dirty="0"/>
          </a:p>
        </p:txBody>
      </p:sp>
      <p:sp>
        <p:nvSpPr>
          <p:cNvPr id="17" name="Content Placeholder 13">
            <a:extLst>
              <a:ext uri="{FF2B5EF4-FFF2-40B4-BE49-F238E27FC236}">
                <a16:creationId xmlns:a16="http://schemas.microsoft.com/office/drawing/2014/main" id="{44A9ED8A-313E-4140-A9ED-B7BA46F65432}"/>
              </a:ext>
            </a:extLst>
          </p:cNvPr>
          <p:cNvSpPr>
            <a:spLocks noGrp="1"/>
          </p:cNvSpPr>
          <p:nvPr>
            <p:ph sz="quarter" idx="10" hasCustomPrompt="1"/>
          </p:nvPr>
        </p:nvSpPr>
        <p:spPr>
          <a:xfrm>
            <a:off x="791540" y="3439835"/>
            <a:ext cx="4932000" cy="307777"/>
          </a:xfrm>
        </p:spPr>
        <p:txBody>
          <a:bodyPr lIns="0">
            <a:spAutoFit/>
          </a:bodyPr>
          <a:lstStyle>
            <a:lvl1pPr marL="0" indent="0">
              <a:buNone/>
              <a:defRPr sz="2000">
                <a:solidFill>
                  <a:schemeClr val="accent2">
                    <a:lumMod val="75000"/>
                  </a:schemeClr>
                </a:solidFill>
                <a:latin typeface="+mn-lt"/>
                <a:cs typeface="Segoe UI Light"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AU" dirty="0"/>
              <a:t>Click here to enter subtitle</a:t>
            </a:r>
            <a:endParaRPr lang="en-AU" noProof="0" dirty="0"/>
          </a:p>
        </p:txBody>
      </p:sp>
      <p:sp>
        <p:nvSpPr>
          <p:cNvPr id="23" name="Content Placeholder 13">
            <a:extLst>
              <a:ext uri="{FF2B5EF4-FFF2-40B4-BE49-F238E27FC236}">
                <a16:creationId xmlns:a16="http://schemas.microsoft.com/office/drawing/2014/main" id="{0B9591B3-E06C-4A0F-BAC9-4FBFF31B5114}"/>
              </a:ext>
            </a:extLst>
          </p:cNvPr>
          <p:cNvSpPr>
            <a:spLocks noGrp="1"/>
          </p:cNvSpPr>
          <p:nvPr>
            <p:ph sz="quarter" idx="13" hasCustomPrompt="1"/>
          </p:nvPr>
        </p:nvSpPr>
        <p:spPr>
          <a:xfrm>
            <a:off x="791186" y="4087496"/>
            <a:ext cx="4932000" cy="289907"/>
          </a:xfrm>
        </p:spPr>
        <p:txBody>
          <a:bodyPr lIns="0">
            <a:noAutofit/>
          </a:bodyPr>
          <a:lstStyle>
            <a:lvl1pPr marL="0" indent="0">
              <a:buNone/>
              <a:defRPr sz="1600">
                <a:solidFill>
                  <a:schemeClr val="accent1"/>
                </a:solidFill>
                <a:latin typeface="+mn-lt"/>
                <a:cs typeface="Segoe UI Light"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AU" noProof="0" dirty="0"/>
              <a:t>Organisation</a:t>
            </a:r>
          </a:p>
        </p:txBody>
      </p:sp>
      <p:cxnSp>
        <p:nvCxnSpPr>
          <p:cNvPr id="15" name="Straight Connector 14">
            <a:extLst>
              <a:ext uri="{FF2B5EF4-FFF2-40B4-BE49-F238E27FC236}">
                <a16:creationId xmlns:a16="http://schemas.microsoft.com/office/drawing/2014/main" id="{B6105B30-2CBB-4852-B397-3D46F5E8781A}"/>
              </a:ext>
            </a:extLst>
          </p:cNvPr>
          <p:cNvCxnSpPr>
            <a:cxnSpLocks/>
          </p:cNvCxnSpPr>
          <p:nvPr userDrawn="1"/>
        </p:nvCxnSpPr>
        <p:spPr>
          <a:xfrm>
            <a:off x="6095797" y="5834051"/>
            <a:ext cx="531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Content Placeholder 13">
            <a:extLst>
              <a:ext uri="{FF2B5EF4-FFF2-40B4-BE49-F238E27FC236}">
                <a16:creationId xmlns:a16="http://schemas.microsoft.com/office/drawing/2014/main" id="{5711148A-E2E2-4F5E-A44B-56E38BD10A7D}"/>
              </a:ext>
            </a:extLst>
          </p:cNvPr>
          <p:cNvSpPr>
            <a:spLocks noGrp="1"/>
          </p:cNvSpPr>
          <p:nvPr>
            <p:ph sz="quarter" idx="18" hasCustomPrompt="1"/>
          </p:nvPr>
        </p:nvSpPr>
        <p:spPr>
          <a:xfrm>
            <a:off x="791185" y="4517741"/>
            <a:ext cx="4931999" cy="253532"/>
          </a:xfrm>
        </p:spPr>
        <p:txBody>
          <a:bodyPr lIns="0">
            <a:noAutofit/>
          </a:bodyPr>
          <a:lstStyle>
            <a:lvl1pPr marL="0" indent="0">
              <a:buNone/>
              <a:defRPr sz="1600">
                <a:solidFill>
                  <a:schemeClr val="accent1"/>
                </a:solidFill>
                <a:latin typeface="+mn-lt"/>
                <a:cs typeface="Segoe UI Light"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AU" noProof="0" dirty="0"/>
              <a:t>Presented by [Name]</a:t>
            </a:r>
          </a:p>
        </p:txBody>
      </p:sp>
      <p:sp>
        <p:nvSpPr>
          <p:cNvPr id="20" name="Date Placeholder 2">
            <a:extLst>
              <a:ext uri="{FF2B5EF4-FFF2-40B4-BE49-F238E27FC236}">
                <a16:creationId xmlns:a16="http://schemas.microsoft.com/office/drawing/2014/main" id="{A139A004-55F5-442C-B94C-CA1854E65221}"/>
              </a:ext>
            </a:extLst>
          </p:cNvPr>
          <p:cNvSpPr>
            <a:spLocks noGrp="1"/>
          </p:cNvSpPr>
          <p:nvPr>
            <p:ph type="dt" sz="half" idx="2"/>
          </p:nvPr>
        </p:nvSpPr>
        <p:spPr>
          <a:xfrm>
            <a:off x="791186" y="4970559"/>
            <a:ext cx="4931998" cy="253529"/>
          </a:xfrm>
          <a:prstGeom prst="rect">
            <a:avLst/>
          </a:prstGeom>
        </p:spPr>
        <p:txBody>
          <a:bodyPr vert="horz" lIns="0" tIns="0" rIns="0" bIns="0" rtlCol="0" anchor="t" anchorCtr="0"/>
          <a:lstStyle>
            <a:lvl1pPr algn="l">
              <a:defRPr sz="1200">
                <a:solidFill>
                  <a:schemeClr val="accent1"/>
                </a:solidFill>
              </a:defRPr>
            </a:lvl1pPr>
          </a:lstStyle>
          <a:p>
            <a:fld id="{14EA7827-CCE6-40E5-B64E-C98816E8078C}" type="datetimeFigureOut">
              <a:rPr lang="en-AU" smtClean="0"/>
              <a:pPr/>
              <a:t>28/03/2023</a:t>
            </a:fld>
            <a:endParaRPr lang="en-AU" dirty="0"/>
          </a:p>
        </p:txBody>
      </p:sp>
    </p:spTree>
    <p:extLst>
      <p:ext uri="{BB962C8B-B14F-4D97-AF65-F5344CB8AC3E}">
        <p14:creationId xmlns:p14="http://schemas.microsoft.com/office/powerpoint/2010/main" val="2475589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 1 contact">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FC328599-FF90-4CC5-A30A-17B57A529415}"/>
              </a:ext>
            </a:extLst>
          </p:cNvPr>
          <p:cNvCxnSpPr>
            <a:cxnSpLocks/>
          </p:cNvCxnSpPr>
          <p:nvPr userDrawn="1"/>
        </p:nvCxnSpPr>
        <p:spPr>
          <a:xfrm>
            <a:off x="766576" y="6183084"/>
            <a:ext cx="1065884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EE5FEAAA-6BB8-418E-AADF-BF3BD0B0150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1187" y="6227934"/>
            <a:ext cx="1436621" cy="200000"/>
          </a:xfrm>
          <a:prstGeom prst="rect">
            <a:avLst/>
          </a:prstGeom>
        </p:spPr>
      </p:pic>
      <p:sp>
        <p:nvSpPr>
          <p:cNvPr id="12" name="Rectangle 11">
            <a:extLst>
              <a:ext uri="{FF2B5EF4-FFF2-40B4-BE49-F238E27FC236}">
                <a16:creationId xmlns:a16="http://schemas.microsoft.com/office/drawing/2014/main" id="{3F23811A-CA3A-4F2F-B27F-54B469E97BFE}"/>
              </a:ext>
            </a:extLst>
          </p:cNvPr>
          <p:cNvSpPr>
            <a:spLocks noChangeArrowheads="1"/>
          </p:cNvSpPr>
          <p:nvPr userDrawn="1"/>
        </p:nvSpPr>
        <p:spPr bwMode="auto">
          <a:xfrm>
            <a:off x="6400" y="0"/>
            <a:ext cx="6089600" cy="6862763"/>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AU" sz="900" noProof="0" dirty="0">
              <a:latin typeface="Sofia Pro Ultra Light" panose="00000500000000000000" pitchFamily="50" charset="0"/>
            </a:endParaRPr>
          </a:p>
        </p:txBody>
      </p:sp>
      <p:cxnSp>
        <p:nvCxnSpPr>
          <p:cNvPr id="15" name="Straight Connector 14">
            <a:extLst>
              <a:ext uri="{FF2B5EF4-FFF2-40B4-BE49-F238E27FC236}">
                <a16:creationId xmlns:a16="http://schemas.microsoft.com/office/drawing/2014/main" id="{D2EA3F13-FB1F-40FA-99F3-1AE938565464}"/>
              </a:ext>
            </a:extLst>
          </p:cNvPr>
          <p:cNvCxnSpPr>
            <a:cxnSpLocks/>
          </p:cNvCxnSpPr>
          <p:nvPr userDrawn="1"/>
        </p:nvCxnSpPr>
        <p:spPr>
          <a:xfrm>
            <a:off x="791187" y="6183084"/>
            <a:ext cx="53048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075D1149-FB8C-4C64-A09A-55FCAC9DEF9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91187" y="6360320"/>
            <a:ext cx="1367999" cy="192857"/>
          </a:xfrm>
          <a:prstGeom prst="rect">
            <a:avLst/>
          </a:prstGeom>
        </p:spPr>
      </p:pic>
      <p:pic>
        <p:nvPicPr>
          <p:cNvPr id="11" name="Picture 10">
            <a:extLst>
              <a:ext uri="{FF2B5EF4-FFF2-40B4-BE49-F238E27FC236}">
                <a16:creationId xmlns:a16="http://schemas.microsoft.com/office/drawing/2014/main" id="{657B78B5-78B5-48DA-8C10-76A1EC07B30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27989" y="3183984"/>
            <a:ext cx="3240024" cy="454152"/>
          </a:xfrm>
          <a:prstGeom prst="rect">
            <a:avLst/>
          </a:prstGeom>
        </p:spPr>
      </p:pic>
      <p:sp>
        <p:nvSpPr>
          <p:cNvPr id="13" name="Rectangle 12">
            <a:extLst>
              <a:ext uri="{FF2B5EF4-FFF2-40B4-BE49-F238E27FC236}">
                <a16:creationId xmlns:a16="http://schemas.microsoft.com/office/drawing/2014/main" id="{41968123-742D-43D3-83BF-B8AD80ABA7D6}"/>
              </a:ext>
            </a:extLst>
          </p:cNvPr>
          <p:cNvSpPr>
            <a:spLocks noChangeArrowheads="1"/>
          </p:cNvSpPr>
          <p:nvPr userDrawn="1"/>
        </p:nvSpPr>
        <p:spPr bwMode="auto">
          <a:xfrm>
            <a:off x="7522402" y="2271413"/>
            <a:ext cx="5738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r>
              <a:rPr lang="en-AU" altLang="en-US" sz="1600" noProof="0" dirty="0">
                <a:solidFill>
                  <a:schemeClr val="accent2">
                    <a:lumMod val="75000"/>
                  </a:schemeClr>
                </a:solidFill>
                <a:latin typeface="+mn-lt"/>
                <a:ea typeface="Poppins Medium" charset="0"/>
                <a:cs typeface="Segoe UI Light" panose="020B0502040204020203" pitchFamily="34" charset="0"/>
              </a:rPr>
              <a:t>Phone</a:t>
            </a:r>
          </a:p>
        </p:txBody>
      </p:sp>
      <p:sp>
        <p:nvSpPr>
          <p:cNvPr id="14" name="Rectangle 13">
            <a:extLst>
              <a:ext uri="{FF2B5EF4-FFF2-40B4-BE49-F238E27FC236}">
                <a16:creationId xmlns:a16="http://schemas.microsoft.com/office/drawing/2014/main" id="{1EBC3E5D-5C10-44BA-B380-E33BD0F244C1}"/>
              </a:ext>
            </a:extLst>
          </p:cNvPr>
          <p:cNvSpPr>
            <a:spLocks noChangeArrowheads="1"/>
          </p:cNvSpPr>
          <p:nvPr userDrawn="1"/>
        </p:nvSpPr>
        <p:spPr bwMode="auto">
          <a:xfrm>
            <a:off x="7522402" y="3224128"/>
            <a:ext cx="4841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r>
              <a:rPr lang="en-AU" altLang="en-US" sz="1600" noProof="0" dirty="0">
                <a:solidFill>
                  <a:schemeClr val="accent2">
                    <a:lumMod val="75000"/>
                  </a:schemeClr>
                </a:solidFill>
                <a:latin typeface="+mn-lt"/>
                <a:ea typeface="Poppins Medium" charset="0"/>
                <a:cs typeface="Segoe UI Light" panose="020B0502040204020203" pitchFamily="34" charset="0"/>
              </a:rPr>
              <a:t>Email</a:t>
            </a:r>
          </a:p>
        </p:txBody>
      </p:sp>
      <p:sp>
        <p:nvSpPr>
          <p:cNvPr id="17" name="Rectangle 16">
            <a:extLst>
              <a:ext uri="{FF2B5EF4-FFF2-40B4-BE49-F238E27FC236}">
                <a16:creationId xmlns:a16="http://schemas.microsoft.com/office/drawing/2014/main" id="{5AEFFD4B-4A2D-4BAC-9500-D763E9E0F7B3}"/>
              </a:ext>
            </a:extLst>
          </p:cNvPr>
          <p:cNvSpPr>
            <a:spLocks noChangeArrowheads="1"/>
          </p:cNvSpPr>
          <p:nvPr userDrawn="1"/>
        </p:nvSpPr>
        <p:spPr bwMode="auto">
          <a:xfrm>
            <a:off x="7522402" y="4193426"/>
            <a:ext cx="7260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r>
              <a:rPr lang="en-AU" altLang="en-US" sz="1600" noProof="0" dirty="0">
                <a:solidFill>
                  <a:schemeClr val="accent2">
                    <a:lumMod val="75000"/>
                  </a:schemeClr>
                </a:solidFill>
                <a:latin typeface="+mn-lt"/>
                <a:ea typeface="Poppins Medium" charset="0"/>
                <a:cs typeface="Segoe UI Light" panose="020B0502040204020203" pitchFamily="34" charset="0"/>
              </a:rPr>
              <a:t>Website</a:t>
            </a:r>
          </a:p>
        </p:txBody>
      </p:sp>
      <p:cxnSp>
        <p:nvCxnSpPr>
          <p:cNvPr id="23" name="Straight Connector 22">
            <a:extLst>
              <a:ext uri="{FF2B5EF4-FFF2-40B4-BE49-F238E27FC236}">
                <a16:creationId xmlns:a16="http://schemas.microsoft.com/office/drawing/2014/main" id="{FCBF75FE-39EA-4021-A88B-CD2ED9291248}"/>
              </a:ext>
            </a:extLst>
          </p:cNvPr>
          <p:cNvCxnSpPr/>
          <p:nvPr userDrawn="1"/>
        </p:nvCxnSpPr>
        <p:spPr>
          <a:xfrm>
            <a:off x="7522402" y="2903642"/>
            <a:ext cx="265944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EF129F-A8E3-4FBF-83C8-C2CA4AE1733C}"/>
              </a:ext>
            </a:extLst>
          </p:cNvPr>
          <p:cNvCxnSpPr/>
          <p:nvPr userDrawn="1"/>
        </p:nvCxnSpPr>
        <p:spPr>
          <a:xfrm>
            <a:off x="7522402" y="3880633"/>
            <a:ext cx="265944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B252B09-4D8F-4509-B751-3925E78C4397}"/>
              </a:ext>
            </a:extLst>
          </p:cNvPr>
          <p:cNvCxnSpPr/>
          <p:nvPr userDrawn="1"/>
        </p:nvCxnSpPr>
        <p:spPr>
          <a:xfrm>
            <a:off x="7522402" y="4863699"/>
            <a:ext cx="265944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3938434-48A2-4E35-8995-1742E6018BD4}"/>
              </a:ext>
            </a:extLst>
          </p:cNvPr>
          <p:cNvSpPr>
            <a:spLocks noChangeArrowheads="1"/>
          </p:cNvSpPr>
          <p:nvPr userDrawn="1"/>
        </p:nvSpPr>
        <p:spPr bwMode="auto">
          <a:xfrm>
            <a:off x="7522402" y="4608992"/>
            <a:ext cx="12587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r>
              <a:rPr lang="en-AU" altLang="en-US" sz="1200" noProof="0" dirty="0" err="1">
                <a:solidFill>
                  <a:schemeClr val="tx2"/>
                </a:solidFill>
                <a:latin typeface="+mn-lt"/>
                <a:cs typeface="Segoe UI Light" panose="020B0502040204020203" pitchFamily="34" charset="0"/>
              </a:rPr>
              <a:t>www.aither.com.au</a:t>
            </a:r>
            <a:endParaRPr lang="en-AU" altLang="en-US" sz="1200" noProof="0" dirty="0">
              <a:solidFill>
                <a:schemeClr val="tx2"/>
              </a:solidFill>
              <a:latin typeface="+mn-lt"/>
              <a:cs typeface="Segoe UI Light" panose="020B0502040204020203" pitchFamily="34" charset="0"/>
            </a:endParaRPr>
          </a:p>
        </p:txBody>
      </p:sp>
      <p:sp>
        <p:nvSpPr>
          <p:cNvPr id="3" name="Text Placeholder 2">
            <a:extLst>
              <a:ext uri="{FF2B5EF4-FFF2-40B4-BE49-F238E27FC236}">
                <a16:creationId xmlns:a16="http://schemas.microsoft.com/office/drawing/2014/main" id="{C552E8ED-4576-4441-965D-71A2D94675CA}"/>
              </a:ext>
            </a:extLst>
          </p:cNvPr>
          <p:cNvSpPr>
            <a:spLocks noGrp="1"/>
          </p:cNvSpPr>
          <p:nvPr>
            <p:ph type="body" sz="quarter" idx="10" hasCustomPrompt="1"/>
          </p:nvPr>
        </p:nvSpPr>
        <p:spPr>
          <a:xfrm>
            <a:off x="7523163" y="3638136"/>
            <a:ext cx="2659062" cy="228528"/>
          </a:xfrm>
        </p:spPr>
        <p:txBody>
          <a:bodyPr/>
          <a:lstStyle>
            <a:lvl1pPr>
              <a:defRPr sz="1200"/>
            </a:lvl1pPr>
          </a:lstStyle>
          <a:p>
            <a:pPr lvl="0"/>
            <a:r>
              <a:rPr lang="en-AU" noProof="0" dirty="0"/>
              <a:t>Click to edit email</a:t>
            </a:r>
          </a:p>
        </p:txBody>
      </p:sp>
      <p:sp>
        <p:nvSpPr>
          <p:cNvPr id="28" name="Text Placeholder 2">
            <a:extLst>
              <a:ext uri="{FF2B5EF4-FFF2-40B4-BE49-F238E27FC236}">
                <a16:creationId xmlns:a16="http://schemas.microsoft.com/office/drawing/2014/main" id="{2B6F4CCE-F09B-4645-B058-16852EFD1CBD}"/>
              </a:ext>
            </a:extLst>
          </p:cNvPr>
          <p:cNvSpPr>
            <a:spLocks noGrp="1"/>
          </p:cNvSpPr>
          <p:nvPr>
            <p:ph type="body" sz="quarter" idx="11" hasCustomPrompt="1"/>
          </p:nvPr>
        </p:nvSpPr>
        <p:spPr>
          <a:xfrm>
            <a:off x="7523163" y="2653472"/>
            <a:ext cx="2659062" cy="228528"/>
          </a:xfrm>
        </p:spPr>
        <p:txBody>
          <a:bodyPr/>
          <a:lstStyle>
            <a:lvl1pPr>
              <a:defRPr sz="1200"/>
            </a:lvl1pPr>
          </a:lstStyle>
          <a:p>
            <a:pPr lvl="0"/>
            <a:r>
              <a:rPr lang="en-AU" noProof="0" dirty="0"/>
              <a:t>Click to edit phone</a:t>
            </a:r>
          </a:p>
        </p:txBody>
      </p:sp>
      <p:sp>
        <p:nvSpPr>
          <p:cNvPr id="30" name="Text Placeholder 2">
            <a:extLst>
              <a:ext uri="{FF2B5EF4-FFF2-40B4-BE49-F238E27FC236}">
                <a16:creationId xmlns:a16="http://schemas.microsoft.com/office/drawing/2014/main" id="{84911544-46E6-4202-BB8E-782EFEFCD9C5}"/>
              </a:ext>
            </a:extLst>
          </p:cNvPr>
          <p:cNvSpPr>
            <a:spLocks noGrp="1"/>
          </p:cNvSpPr>
          <p:nvPr>
            <p:ph type="body" sz="quarter" idx="12" hasCustomPrompt="1"/>
          </p:nvPr>
        </p:nvSpPr>
        <p:spPr>
          <a:xfrm>
            <a:off x="7523163" y="924627"/>
            <a:ext cx="3768950" cy="368431"/>
          </a:xfrm>
        </p:spPr>
        <p:txBody>
          <a:bodyPr wrap="square">
            <a:spAutoFit/>
          </a:bodyPr>
          <a:lstStyle>
            <a:lvl1pPr>
              <a:defRPr sz="2400"/>
            </a:lvl1pPr>
          </a:lstStyle>
          <a:p>
            <a:pPr lvl="0"/>
            <a:r>
              <a:rPr lang="en-AU" noProof="0" dirty="0"/>
              <a:t>Click to edit title style</a:t>
            </a:r>
          </a:p>
        </p:txBody>
      </p:sp>
      <p:sp>
        <p:nvSpPr>
          <p:cNvPr id="31" name="Text Placeholder 2">
            <a:extLst>
              <a:ext uri="{FF2B5EF4-FFF2-40B4-BE49-F238E27FC236}">
                <a16:creationId xmlns:a16="http://schemas.microsoft.com/office/drawing/2014/main" id="{169164ED-E588-4271-B79F-0197E6B67BC4}"/>
              </a:ext>
            </a:extLst>
          </p:cNvPr>
          <p:cNvSpPr>
            <a:spLocks noGrp="1"/>
          </p:cNvSpPr>
          <p:nvPr>
            <p:ph type="body" sz="quarter" idx="13" hasCustomPrompt="1"/>
          </p:nvPr>
        </p:nvSpPr>
        <p:spPr>
          <a:xfrm>
            <a:off x="7523162" y="1474876"/>
            <a:ext cx="3768951" cy="261802"/>
          </a:xfrm>
        </p:spPr>
        <p:txBody>
          <a:bodyPr wrap="square">
            <a:spAutoFit/>
          </a:bodyPr>
          <a:lstStyle>
            <a:lvl1pPr>
              <a:defRPr>
                <a:solidFill>
                  <a:schemeClr val="accent2">
                    <a:lumMod val="75000"/>
                  </a:schemeClr>
                </a:solidFill>
                <a:latin typeface="+mj-lt"/>
              </a:defRPr>
            </a:lvl1pPr>
          </a:lstStyle>
          <a:p>
            <a:pPr lvl="0"/>
            <a:r>
              <a:rPr lang="en-AU" noProof="0" dirty="0"/>
              <a:t>Click to edit name</a:t>
            </a:r>
          </a:p>
        </p:txBody>
      </p:sp>
      <p:sp>
        <p:nvSpPr>
          <p:cNvPr id="33" name="Text Placeholder 2">
            <a:extLst>
              <a:ext uri="{FF2B5EF4-FFF2-40B4-BE49-F238E27FC236}">
                <a16:creationId xmlns:a16="http://schemas.microsoft.com/office/drawing/2014/main" id="{9A7C8FF9-3007-4B8F-A5B6-1CB4387907E9}"/>
              </a:ext>
            </a:extLst>
          </p:cNvPr>
          <p:cNvSpPr>
            <a:spLocks noGrp="1"/>
          </p:cNvSpPr>
          <p:nvPr>
            <p:ph type="body" sz="quarter" idx="14" hasCustomPrompt="1"/>
          </p:nvPr>
        </p:nvSpPr>
        <p:spPr>
          <a:xfrm>
            <a:off x="7523163" y="1750646"/>
            <a:ext cx="3768950" cy="261801"/>
          </a:xfrm>
        </p:spPr>
        <p:txBody>
          <a:bodyPr wrap="square">
            <a:spAutoFit/>
          </a:bodyPr>
          <a:lstStyle>
            <a:lvl1pPr>
              <a:defRPr>
                <a:solidFill>
                  <a:schemeClr val="accent2">
                    <a:lumMod val="75000"/>
                  </a:schemeClr>
                </a:solidFill>
              </a:defRPr>
            </a:lvl1pPr>
          </a:lstStyle>
          <a:p>
            <a:pPr lvl="0"/>
            <a:r>
              <a:rPr lang="en-AU" noProof="0" dirty="0"/>
              <a:t>Click to edit title</a:t>
            </a:r>
          </a:p>
        </p:txBody>
      </p:sp>
      <p:sp>
        <p:nvSpPr>
          <p:cNvPr id="53" name="Rectangle 52">
            <a:extLst>
              <a:ext uri="{FF2B5EF4-FFF2-40B4-BE49-F238E27FC236}">
                <a16:creationId xmlns:a16="http://schemas.microsoft.com/office/drawing/2014/main" id="{6B2E6F0F-23AA-43E4-A410-B3174301F686}"/>
              </a:ext>
            </a:extLst>
          </p:cNvPr>
          <p:cNvSpPr/>
          <p:nvPr userDrawn="1"/>
        </p:nvSpPr>
        <p:spPr>
          <a:xfrm>
            <a:off x="7522402" y="5159787"/>
            <a:ext cx="3903021" cy="8555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dirty="0">
                <a:solidFill>
                  <a:schemeClr val="accent1"/>
                </a:solidFill>
                <a:latin typeface="+mj-lt"/>
              </a:rPr>
              <a:t>Citation</a:t>
            </a:r>
          </a:p>
          <a:p>
            <a:r>
              <a:rPr lang="en-AU" sz="900" dirty="0">
                <a:solidFill>
                  <a:schemeClr val="accent1"/>
                </a:solidFill>
              </a:rPr>
              <a:t>Do not cite, distribute or reproduce content from this document without the express permission of Aither Pty Ltd. Unless otherwise stated, this document remains strictly confidential and not for circulation or publication. © 2023 Aither Pty Ltd. All rights reserved.</a:t>
            </a:r>
            <a:endParaRPr lang="en-AU" sz="1100" dirty="0">
              <a:solidFill>
                <a:schemeClr val="accent1"/>
              </a:solidFill>
            </a:endParaRPr>
          </a:p>
        </p:txBody>
      </p:sp>
    </p:spTree>
    <p:extLst>
      <p:ext uri="{BB962C8B-B14F-4D97-AF65-F5344CB8AC3E}">
        <p14:creationId xmlns:p14="http://schemas.microsoft.com/office/powerpoint/2010/main" val="1688937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 2 contact">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A58930A-B88A-40B6-BB26-0C17BCA9EB21}"/>
              </a:ext>
            </a:extLst>
          </p:cNvPr>
          <p:cNvCxnSpPr>
            <a:cxnSpLocks/>
          </p:cNvCxnSpPr>
          <p:nvPr userDrawn="1"/>
        </p:nvCxnSpPr>
        <p:spPr>
          <a:xfrm>
            <a:off x="766576" y="6183084"/>
            <a:ext cx="1065884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EBE446D-D749-4107-A537-6845E87BE472}"/>
              </a:ext>
            </a:extLst>
          </p:cNvPr>
          <p:cNvSpPr>
            <a:spLocks noChangeArrowheads="1"/>
          </p:cNvSpPr>
          <p:nvPr userDrawn="1"/>
        </p:nvSpPr>
        <p:spPr bwMode="auto">
          <a:xfrm>
            <a:off x="6401" y="0"/>
            <a:ext cx="3332956" cy="6862763"/>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AU" sz="900" noProof="0" dirty="0">
              <a:latin typeface="Sofia Pro Ultra Light" panose="00000500000000000000" pitchFamily="50" charset="0"/>
            </a:endParaRPr>
          </a:p>
        </p:txBody>
      </p:sp>
      <p:cxnSp>
        <p:nvCxnSpPr>
          <p:cNvPr id="6" name="Straight Connector 5">
            <a:extLst>
              <a:ext uri="{FF2B5EF4-FFF2-40B4-BE49-F238E27FC236}">
                <a16:creationId xmlns:a16="http://schemas.microsoft.com/office/drawing/2014/main" id="{D94A7093-7654-47A6-BE6A-DDA6896AAAE0}"/>
              </a:ext>
            </a:extLst>
          </p:cNvPr>
          <p:cNvCxnSpPr>
            <a:cxnSpLocks/>
          </p:cNvCxnSpPr>
          <p:nvPr userDrawn="1"/>
        </p:nvCxnSpPr>
        <p:spPr>
          <a:xfrm>
            <a:off x="791187" y="6184800"/>
            <a:ext cx="2548170" cy="54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46AEEE5-84B8-42EE-A8FB-E10AA1B7F4A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1187" y="6360320"/>
            <a:ext cx="1367999" cy="192857"/>
          </a:xfrm>
          <a:prstGeom prst="rect">
            <a:avLst/>
          </a:prstGeom>
        </p:spPr>
      </p:pic>
      <p:sp>
        <p:nvSpPr>
          <p:cNvPr id="11" name="Text Placeholder 2">
            <a:extLst>
              <a:ext uri="{FF2B5EF4-FFF2-40B4-BE49-F238E27FC236}">
                <a16:creationId xmlns:a16="http://schemas.microsoft.com/office/drawing/2014/main" id="{5C5D1ED3-6908-47A2-AE27-68AA5AFA74D8}"/>
              </a:ext>
            </a:extLst>
          </p:cNvPr>
          <p:cNvSpPr>
            <a:spLocks noGrp="1"/>
          </p:cNvSpPr>
          <p:nvPr>
            <p:ph type="body" sz="quarter" idx="12" hasCustomPrompt="1"/>
          </p:nvPr>
        </p:nvSpPr>
        <p:spPr>
          <a:xfrm>
            <a:off x="4544036" y="1350050"/>
            <a:ext cx="3600000" cy="368424"/>
          </a:xfrm>
        </p:spPr>
        <p:txBody>
          <a:bodyPr wrap="square">
            <a:spAutoFit/>
          </a:bodyPr>
          <a:lstStyle>
            <a:lvl1pPr>
              <a:defRPr sz="2400"/>
            </a:lvl1pPr>
          </a:lstStyle>
          <a:p>
            <a:pPr lvl="0"/>
            <a:r>
              <a:rPr lang="en-AU" noProof="0" dirty="0"/>
              <a:t>Click to edit title style</a:t>
            </a:r>
          </a:p>
        </p:txBody>
      </p:sp>
      <p:sp>
        <p:nvSpPr>
          <p:cNvPr id="19" name="Rectangle 18">
            <a:extLst>
              <a:ext uri="{FF2B5EF4-FFF2-40B4-BE49-F238E27FC236}">
                <a16:creationId xmlns:a16="http://schemas.microsoft.com/office/drawing/2014/main" id="{10002277-90A0-4D5D-B9A5-C93DEF737046}"/>
              </a:ext>
            </a:extLst>
          </p:cNvPr>
          <p:cNvSpPr>
            <a:spLocks noChangeArrowheads="1"/>
          </p:cNvSpPr>
          <p:nvPr userDrawn="1"/>
        </p:nvSpPr>
        <p:spPr bwMode="auto">
          <a:xfrm>
            <a:off x="8352810" y="3036235"/>
            <a:ext cx="5738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r>
              <a:rPr lang="en-AU" altLang="en-US" sz="1600" noProof="0" dirty="0">
                <a:solidFill>
                  <a:schemeClr val="accent2">
                    <a:lumMod val="75000"/>
                  </a:schemeClr>
                </a:solidFill>
                <a:latin typeface="+mn-lt"/>
                <a:ea typeface="Poppins Medium" charset="0"/>
                <a:cs typeface="Segoe UI Light" panose="020B0502040204020203" pitchFamily="34" charset="0"/>
              </a:rPr>
              <a:t>Phone</a:t>
            </a:r>
          </a:p>
        </p:txBody>
      </p:sp>
      <p:sp>
        <p:nvSpPr>
          <p:cNvPr id="20" name="Rectangle 19">
            <a:extLst>
              <a:ext uri="{FF2B5EF4-FFF2-40B4-BE49-F238E27FC236}">
                <a16:creationId xmlns:a16="http://schemas.microsoft.com/office/drawing/2014/main" id="{A677472A-B772-4BFD-BCE7-C647F2B73AD9}"/>
              </a:ext>
            </a:extLst>
          </p:cNvPr>
          <p:cNvSpPr>
            <a:spLocks noChangeArrowheads="1"/>
          </p:cNvSpPr>
          <p:nvPr userDrawn="1"/>
        </p:nvSpPr>
        <p:spPr bwMode="auto">
          <a:xfrm>
            <a:off x="8352810" y="4126054"/>
            <a:ext cx="4841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r>
              <a:rPr lang="en-AU" altLang="en-US" sz="1600" noProof="0" dirty="0">
                <a:solidFill>
                  <a:schemeClr val="accent2">
                    <a:lumMod val="75000"/>
                  </a:schemeClr>
                </a:solidFill>
                <a:latin typeface="+mn-lt"/>
                <a:ea typeface="Poppins Medium" charset="0"/>
                <a:cs typeface="Segoe UI Light" panose="020B0502040204020203" pitchFamily="34" charset="0"/>
              </a:rPr>
              <a:t>Email</a:t>
            </a:r>
          </a:p>
        </p:txBody>
      </p:sp>
      <p:cxnSp>
        <p:nvCxnSpPr>
          <p:cNvPr id="21" name="Straight Connector 20">
            <a:extLst>
              <a:ext uri="{FF2B5EF4-FFF2-40B4-BE49-F238E27FC236}">
                <a16:creationId xmlns:a16="http://schemas.microsoft.com/office/drawing/2014/main" id="{CED525A3-337C-4BCA-A862-06C5756A8CEE}"/>
              </a:ext>
            </a:extLst>
          </p:cNvPr>
          <p:cNvCxnSpPr/>
          <p:nvPr userDrawn="1"/>
        </p:nvCxnSpPr>
        <p:spPr>
          <a:xfrm>
            <a:off x="8337816" y="3668464"/>
            <a:ext cx="265944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0E5DB4B-1B94-4E12-9315-D15BC3D69448}"/>
              </a:ext>
            </a:extLst>
          </p:cNvPr>
          <p:cNvCxnSpPr/>
          <p:nvPr userDrawn="1"/>
        </p:nvCxnSpPr>
        <p:spPr>
          <a:xfrm>
            <a:off x="8337816" y="4788273"/>
            <a:ext cx="265944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8C898E24-2788-4D20-B15C-48B7FBFE903A}"/>
              </a:ext>
            </a:extLst>
          </p:cNvPr>
          <p:cNvSpPr>
            <a:spLocks noGrp="1"/>
          </p:cNvSpPr>
          <p:nvPr>
            <p:ph type="body" sz="quarter" idx="13" hasCustomPrompt="1"/>
          </p:nvPr>
        </p:nvSpPr>
        <p:spPr>
          <a:xfrm>
            <a:off x="8329666" y="4557935"/>
            <a:ext cx="2659062" cy="214759"/>
          </a:xfrm>
        </p:spPr>
        <p:txBody>
          <a:bodyPr/>
          <a:lstStyle>
            <a:lvl1pPr>
              <a:defRPr sz="1200"/>
            </a:lvl1pPr>
          </a:lstStyle>
          <a:p>
            <a:pPr lvl="0"/>
            <a:r>
              <a:rPr lang="en-AU" noProof="0" dirty="0"/>
              <a:t>Click to edit email</a:t>
            </a:r>
          </a:p>
        </p:txBody>
      </p:sp>
      <p:sp>
        <p:nvSpPr>
          <p:cNvPr id="29" name="Text Placeholder 2">
            <a:extLst>
              <a:ext uri="{FF2B5EF4-FFF2-40B4-BE49-F238E27FC236}">
                <a16:creationId xmlns:a16="http://schemas.microsoft.com/office/drawing/2014/main" id="{8C2723E4-5746-4D55-A72B-A61B117CF753}"/>
              </a:ext>
            </a:extLst>
          </p:cNvPr>
          <p:cNvSpPr>
            <a:spLocks noGrp="1"/>
          </p:cNvSpPr>
          <p:nvPr>
            <p:ph type="body" sz="quarter" idx="14" hasCustomPrompt="1"/>
          </p:nvPr>
        </p:nvSpPr>
        <p:spPr>
          <a:xfrm>
            <a:off x="8329666" y="3436167"/>
            <a:ext cx="2659062" cy="214759"/>
          </a:xfrm>
        </p:spPr>
        <p:txBody>
          <a:bodyPr/>
          <a:lstStyle>
            <a:lvl1pPr>
              <a:defRPr sz="1200"/>
            </a:lvl1pPr>
          </a:lstStyle>
          <a:p>
            <a:pPr lvl="0"/>
            <a:r>
              <a:rPr lang="en-AU" noProof="0" dirty="0"/>
              <a:t>Click to edit phone</a:t>
            </a:r>
          </a:p>
        </p:txBody>
      </p:sp>
      <p:sp>
        <p:nvSpPr>
          <p:cNvPr id="30" name="Rectangle 29">
            <a:extLst>
              <a:ext uri="{FF2B5EF4-FFF2-40B4-BE49-F238E27FC236}">
                <a16:creationId xmlns:a16="http://schemas.microsoft.com/office/drawing/2014/main" id="{DDED34C2-1671-4874-8B7D-5636969AE18E}"/>
              </a:ext>
            </a:extLst>
          </p:cNvPr>
          <p:cNvSpPr>
            <a:spLocks noChangeArrowheads="1"/>
          </p:cNvSpPr>
          <p:nvPr userDrawn="1"/>
        </p:nvSpPr>
        <p:spPr bwMode="auto">
          <a:xfrm>
            <a:off x="4544804" y="3036235"/>
            <a:ext cx="5738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r>
              <a:rPr lang="en-AU" altLang="en-US" sz="1600" noProof="0" dirty="0">
                <a:solidFill>
                  <a:schemeClr val="accent2">
                    <a:lumMod val="75000"/>
                  </a:schemeClr>
                </a:solidFill>
                <a:latin typeface="+mn-lt"/>
                <a:ea typeface="Poppins Medium" charset="0"/>
                <a:cs typeface="Segoe UI Light" panose="020B0502040204020203" pitchFamily="34" charset="0"/>
              </a:rPr>
              <a:t>Phone</a:t>
            </a:r>
          </a:p>
        </p:txBody>
      </p:sp>
      <p:sp>
        <p:nvSpPr>
          <p:cNvPr id="31" name="Rectangle 30">
            <a:extLst>
              <a:ext uri="{FF2B5EF4-FFF2-40B4-BE49-F238E27FC236}">
                <a16:creationId xmlns:a16="http://schemas.microsoft.com/office/drawing/2014/main" id="{282314A8-D1EE-4376-84C5-F4AC276E32B9}"/>
              </a:ext>
            </a:extLst>
          </p:cNvPr>
          <p:cNvSpPr>
            <a:spLocks noChangeArrowheads="1"/>
          </p:cNvSpPr>
          <p:nvPr userDrawn="1"/>
        </p:nvSpPr>
        <p:spPr bwMode="auto">
          <a:xfrm>
            <a:off x="4544421" y="4126054"/>
            <a:ext cx="4841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r>
              <a:rPr lang="en-AU" altLang="en-US" sz="1600" noProof="0" dirty="0">
                <a:solidFill>
                  <a:schemeClr val="accent2">
                    <a:lumMod val="75000"/>
                  </a:schemeClr>
                </a:solidFill>
                <a:latin typeface="+mn-lt"/>
                <a:ea typeface="Poppins Medium" charset="0"/>
                <a:cs typeface="Segoe UI Light" panose="020B0502040204020203" pitchFamily="34" charset="0"/>
              </a:rPr>
              <a:t>Email</a:t>
            </a:r>
          </a:p>
        </p:txBody>
      </p:sp>
      <p:cxnSp>
        <p:nvCxnSpPr>
          <p:cNvPr id="32" name="Straight Connector 31">
            <a:extLst>
              <a:ext uri="{FF2B5EF4-FFF2-40B4-BE49-F238E27FC236}">
                <a16:creationId xmlns:a16="http://schemas.microsoft.com/office/drawing/2014/main" id="{6B653404-DA6D-4097-A222-B9844F1E01FC}"/>
              </a:ext>
            </a:extLst>
          </p:cNvPr>
          <p:cNvCxnSpPr>
            <a:cxnSpLocks/>
          </p:cNvCxnSpPr>
          <p:nvPr userDrawn="1"/>
        </p:nvCxnSpPr>
        <p:spPr>
          <a:xfrm>
            <a:off x="4544421" y="3668464"/>
            <a:ext cx="265944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6E4AC49-B8C8-4589-8AF3-CB1207CB9D55}"/>
              </a:ext>
            </a:extLst>
          </p:cNvPr>
          <p:cNvCxnSpPr>
            <a:cxnSpLocks/>
          </p:cNvCxnSpPr>
          <p:nvPr userDrawn="1"/>
        </p:nvCxnSpPr>
        <p:spPr>
          <a:xfrm>
            <a:off x="4544038" y="4788273"/>
            <a:ext cx="265944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DE4C7CD5-08B2-4073-9042-984299E0A817}"/>
              </a:ext>
            </a:extLst>
          </p:cNvPr>
          <p:cNvSpPr>
            <a:spLocks noGrp="1"/>
          </p:cNvSpPr>
          <p:nvPr>
            <p:ph type="body" sz="quarter" idx="10" hasCustomPrompt="1"/>
          </p:nvPr>
        </p:nvSpPr>
        <p:spPr>
          <a:xfrm>
            <a:off x="4544421" y="4557935"/>
            <a:ext cx="2659062" cy="214759"/>
          </a:xfrm>
        </p:spPr>
        <p:txBody>
          <a:bodyPr/>
          <a:lstStyle>
            <a:lvl1pPr>
              <a:defRPr sz="1200"/>
            </a:lvl1pPr>
          </a:lstStyle>
          <a:p>
            <a:pPr lvl="0"/>
            <a:r>
              <a:rPr lang="en-AU" noProof="0" dirty="0"/>
              <a:t>Click to edit email</a:t>
            </a:r>
          </a:p>
        </p:txBody>
      </p:sp>
      <p:sp>
        <p:nvSpPr>
          <p:cNvPr id="35" name="Text Placeholder 2">
            <a:extLst>
              <a:ext uri="{FF2B5EF4-FFF2-40B4-BE49-F238E27FC236}">
                <a16:creationId xmlns:a16="http://schemas.microsoft.com/office/drawing/2014/main" id="{F7B5D4ED-A31D-4C87-802D-D605F0E3E07B}"/>
              </a:ext>
            </a:extLst>
          </p:cNvPr>
          <p:cNvSpPr>
            <a:spLocks noGrp="1"/>
          </p:cNvSpPr>
          <p:nvPr>
            <p:ph type="body" sz="quarter" idx="11" hasCustomPrompt="1"/>
          </p:nvPr>
        </p:nvSpPr>
        <p:spPr>
          <a:xfrm>
            <a:off x="4544804" y="3436167"/>
            <a:ext cx="2659062" cy="214759"/>
          </a:xfrm>
        </p:spPr>
        <p:txBody>
          <a:bodyPr/>
          <a:lstStyle>
            <a:lvl1pPr>
              <a:defRPr sz="1200"/>
            </a:lvl1pPr>
          </a:lstStyle>
          <a:p>
            <a:pPr lvl="0"/>
            <a:r>
              <a:rPr lang="en-AU" noProof="0" dirty="0"/>
              <a:t>Click to edit phone</a:t>
            </a:r>
          </a:p>
        </p:txBody>
      </p:sp>
      <p:sp>
        <p:nvSpPr>
          <p:cNvPr id="36" name="Text Placeholder 2">
            <a:extLst>
              <a:ext uri="{FF2B5EF4-FFF2-40B4-BE49-F238E27FC236}">
                <a16:creationId xmlns:a16="http://schemas.microsoft.com/office/drawing/2014/main" id="{E389C617-A3D3-4A59-B35E-BB38792B17FC}"/>
              </a:ext>
            </a:extLst>
          </p:cNvPr>
          <p:cNvSpPr>
            <a:spLocks noGrp="1"/>
          </p:cNvSpPr>
          <p:nvPr>
            <p:ph type="body" sz="quarter" idx="15" hasCustomPrompt="1"/>
          </p:nvPr>
        </p:nvSpPr>
        <p:spPr>
          <a:xfrm>
            <a:off x="4544037" y="1900299"/>
            <a:ext cx="3600000" cy="261802"/>
          </a:xfrm>
        </p:spPr>
        <p:txBody>
          <a:bodyPr wrap="square">
            <a:spAutoFit/>
          </a:bodyPr>
          <a:lstStyle>
            <a:lvl1pPr>
              <a:defRPr>
                <a:solidFill>
                  <a:schemeClr val="accent2">
                    <a:lumMod val="75000"/>
                  </a:schemeClr>
                </a:solidFill>
                <a:latin typeface="+mj-lt"/>
              </a:defRPr>
            </a:lvl1pPr>
          </a:lstStyle>
          <a:p>
            <a:pPr lvl="0"/>
            <a:r>
              <a:rPr lang="en-AU" noProof="0" dirty="0"/>
              <a:t>Click to edit name</a:t>
            </a:r>
          </a:p>
        </p:txBody>
      </p:sp>
      <p:sp>
        <p:nvSpPr>
          <p:cNvPr id="37" name="Text Placeholder 2">
            <a:extLst>
              <a:ext uri="{FF2B5EF4-FFF2-40B4-BE49-F238E27FC236}">
                <a16:creationId xmlns:a16="http://schemas.microsoft.com/office/drawing/2014/main" id="{2EF69B04-738B-4BC1-A8E9-4A8CB897E989}"/>
              </a:ext>
            </a:extLst>
          </p:cNvPr>
          <p:cNvSpPr>
            <a:spLocks noGrp="1"/>
          </p:cNvSpPr>
          <p:nvPr>
            <p:ph type="body" sz="quarter" idx="16" hasCustomPrompt="1"/>
          </p:nvPr>
        </p:nvSpPr>
        <p:spPr>
          <a:xfrm>
            <a:off x="4544038" y="2176069"/>
            <a:ext cx="3600000" cy="261801"/>
          </a:xfrm>
        </p:spPr>
        <p:txBody>
          <a:bodyPr wrap="square">
            <a:spAutoFit/>
          </a:bodyPr>
          <a:lstStyle>
            <a:lvl1pPr>
              <a:defRPr>
                <a:solidFill>
                  <a:schemeClr val="accent2">
                    <a:lumMod val="75000"/>
                  </a:schemeClr>
                </a:solidFill>
              </a:defRPr>
            </a:lvl1pPr>
          </a:lstStyle>
          <a:p>
            <a:pPr lvl="0"/>
            <a:r>
              <a:rPr lang="en-AU" noProof="0" dirty="0"/>
              <a:t>Click to edit title</a:t>
            </a:r>
          </a:p>
        </p:txBody>
      </p:sp>
      <p:sp>
        <p:nvSpPr>
          <p:cNvPr id="38" name="Text Placeholder 2">
            <a:extLst>
              <a:ext uri="{FF2B5EF4-FFF2-40B4-BE49-F238E27FC236}">
                <a16:creationId xmlns:a16="http://schemas.microsoft.com/office/drawing/2014/main" id="{2850A51A-6815-47B2-9E28-80C9986EAE80}"/>
              </a:ext>
            </a:extLst>
          </p:cNvPr>
          <p:cNvSpPr>
            <a:spLocks noGrp="1"/>
          </p:cNvSpPr>
          <p:nvPr>
            <p:ph type="body" sz="quarter" idx="17" hasCustomPrompt="1"/>
          </p:nvPr>
        </p:nvSpPr>
        <p:spPr>
          <a:xfrm>
            <a:off x="8346780" y="1900299"/>
            <a:ext cx="3600000" cy="261802"/>
          </a:xfrm>
        </p:spPr>
        <p:txBody>
          <a:bodyPr wrap="square">
            <a:spAutoFit/>
          </a:bodyPr>
          <a:lstStyle>
            <a:lvl1pPr>
              <a:defRPr>
                <a:solidFill>
                  <a:schemeClr val="accent2">
                    <a:lumMod val="75000"/>
                  </a:schemeClr>
                </a:solidFill>
                <a:latin typeface="+mj-lt"/>
              </a:defRPr>
            </a:lvl1pPr>
          </a:lstStyle>
          <a:p>
            <a:pPr lvl="0"/>
            <a:r>
              <a:rPr lang="en-AU" noProof="0" dirty="0"/>
              <a:t>Click to edit name</a:t>
            </a:r>
          </a:p>
        </p:txBody>
      </p:sp>
      <p:sp>
        <p:nvSpPr>
          <p:cNvPr id="39" name="Text Placeholder 2">
            <a:extLst>
              <a:ext uri="{FF2B5EF4-FFF2-40B4-BE49-F238E27FC236}">
                <a16:creationId xmlns:a16="http://schemas.microsoft.com/office/drawing/2014/main" id="{759DEA88-9CE9-4182-BB9D-1B738A3D7F53}"/>
              </a:ext>
            </a:extLst>
          </p:cNvPr>
          <p:cNvSpPr>
            <a:spLocks noGrp="1"/>
          </p:cNvSpPr>
          <p:nvPr>
            <p:ph type="body" sz="quarter" idx="18" hasCustomPrompt="1"/>
          </p:nvPr>
        </p:nvSpPr>
        <p:spPr>
          <a:xfrm>
            <a:off x="8346781" y="2176069"/>
            <a:ext cx="3600000" cy="261801"/>
          </a:xfrm>
        </p:spPr>
        <p:txBody>
          <a:bodyPr wrap="square">
            <a:spAutoFit/>
          </a:bodyPr>
          <a:lstStyle>
            <a:lvl1pPr>
              <a:defRPr>
                <a:solidFill>
                  <a:schemeClr val="accent2">
                    <a:lumMod val="75000"/>
                  </a:schemeClr>
                </a:solidFill>
              </a:defRPr>
            </a:lvl1pPr>
          </a:lstStyle>
          <a:p>
            <a:pPr lvl="0"/>
            <a:r>
              <a:rPr lang="en-AU" noProof="0" dirty="0"/>
              <a:t>Click to edit title</a:t>
            </a:r>
          </a:p>
        </p:txBody>
      </p:sp>
      <p:sp>
        <p:nvSpPr>
          <p:cNvPr id="23" name="Rectangle 22">
            <a:extLst>
              <a:ext uri="{FF2B5EF4-FFF2-40B4-BE49-F238E27FC236}">
                <a16:creationId xmlns:a16="http://schemas.microsoft.com/office/drawing/2014/main" id="{5033B5B1-BA29-46AD-8F81-151AFBBBAD63}"/>
              </a:ext>
            </a:extLst>
          </p:cNvPr>
          <p:cNvSpPr/>
          <p:nvPr userDrawn="1"/>
        </p:nvSpPr>
        <p:spPr>
          <a:xfrm>
            <a:off x="4544035" y="5487967"/>
            <a:ext cx="6922477" cy="54140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dirty="0">
                <a:solidFill>
                  <a:schemeClr val="accent1"/>
                </a:solidFill>
                <a:latin typeface="+mj-lt"/>
              </a:rPr>
              <a:t>Citation</a:t>
            </a:r>
          </a:p>
          <a:p>
            <a:r>
              <a:rPr lang="en-AU" sz="900" dirty="0">
                <a:solidFill>
                  <a:schemeClr val="accent1"/>
                </a:solidFill>
              </a:rPr>
              <a:t>Do not cite, distribute or reproduce content from this document without the express permission of Aither Pty Ltd. Unless otherwise stated, this document remains strictly confidential and not for circulation or publication. © 2023 Aither Pty Ltd. All rights reserved.</a:t>
            </a:r>
            <a:endParaRPr lang="en-AU" sz="1100" dirty="0">
              <a:solidFill>
                <a:schemeClr val="accent1"/>
              </a:solidFill>
            </a:endParaRPr>
          </a:p>
        </p:txBody>
      </p:sp>
    </p:spTree>
    <p:extLst>
      <p:ext uri="{BB962C8B-B14F-4D97-AF65-F5344CB8AC3E}">
        <p14:creationId xmlns:p14="http://schemas.microsoft.com/office/powerpoint/2010/main" val="3665226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 3 contac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5C5D1ED3-6908-47A2-AE27-68AA5AFA74D8}"/>
              </a:ext>
            </a:extLst>
          </p:cNvPr>
          <p:cNvSpPr>
            <a:spLocks noGrp="1"/>
          </p:cNvSpPr>
          <p:nvPr>
            <p:ph type="body" sz="quarter" idx="12" hasCustomPrompt="1"/>
          </p:nvPr>
        </p:nvSpPr>
        <p:spPr>
          <a:xfrm>
            <a:off x="759942" y="1350050"/>
            <a:ext cx="2942734" cy="369332"/>
          </a:xfrm>
          <a:solidFill>
            <a:schemeClr val="bg1"/>
          </a:solidFill>
        </p:spPr>
        <p:txBody>
          <a:bodyPr wrap="square">
            <a:spAutoFit/>
          </a:bodyPr>
          <a:lstStyle>
            <a:lvl1pPr>
              <a:defRPr sz="2400"/>
            </a:lvl1pPr>
          </a:lstStyle>
          <a:p>
            <a:pPr lvl="0"/>
            <a:r>
              <a:rPr lang="en-AU" noProof="0" dirty="0"/>
              <a:t>Click to edit title style</a:t>
            </a:r>
          </a:p>
        </p:txBody>
      </p:sp>
      <p:sp>
        <p:nvSpPr>
          <p:cNvPr id="16" name="Rectangle 15">
            <a:extLst>
              <a:ext uri="{FF2B5EF4-FFF2-40B4-BE49-F238E27FC236}">
                <a16:creationId xmlns:a16="http://schemas.microsoft.com/office/drawing/2014/main" id="{F0DE7A92-67FA-4881-A333-D0A61CEA0B3C}"/>
              </a:ext>
            </a:extLst>
          </p:cNvPr>
          <p:cNvSpPr>
            <a:spLocks noChangeArrowheads="1"/>
          </p:cNvSpPr>
          <p:nvPr userDrawn="1"/>
        </p:nvSpPr>
        <p:spPr bwMode="auto">
          <a:xfrm>
            <a:off x="4544804" y="3036235"/>
            <a:ext cx="5738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r>
              <a:rPr lang="en-AU" altLang="en-US" sz="1600" noProof="0" dirty="0">
                <a:solidFill>
                  <a:schemeClr val="accent2">
                    <a:lumMod val="75000"/>
                  </a:schemeClr>
                </a:solidFill>
                <a:latin typeface="+mn-lt"/>
                <a:ea typeface="Poppins Medium" charset="0"/>
                <a:cs typeface="Segoe UI Light" panose="020B0502040204020203" pitchFamily="34" charset="0"/>
              </a:rPr>
              <a:t>Phone</a:t>
            </a:r>
          </a:p>
        </p:txBody>
      </p:sp>
      <p:sp>
        <p:nvSpPr>
          <p:cNvPr id="17" name="Rectangle 16">
            <a:extLst>
              <a:ext uri="{FF2B5EF4-FFF2-40B4-BE49-F238E27FC236}">
                <a16:creationId xmlns:a16="http://schemas.microsoft.com/office/drawing/2014/main" id="{D4DF82DF-CE56-4180-BA6E-EB7E99473FDF}"/>
              </a:ext>
            </a:extLst>
          </p:cNvPr>
          <p:cNvSpPr>
            <a:spLocks noChangeArrowheads="1"/>
          </p:cNvSpPr>
          <p:nvPr userDrawn="1"/>
        </p:nvSpPr>
        <p:spPr bwMode="auto">
          <a:xfrm>
            <a:off x="4544421" y="4126054"/>
            <a:ext cx="4841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r>
              <a:rPr lang="en-AU" altLang="en-US" sz="1600" noProof="0" dirty="0">
                <a:solidFill>
                  <a:schemeClr val="accent2">
                    <a:lumMod val="75000"/>
                  </a:schemeClr>
                </a:solidFill>
                <a:latin typeface="+mn-lt"/>
                <a:ea typeface="Poppins Medium" charset="0"/>
                <a:cs typeface="Segoe UI Light" panose="020B0502040204020203" pitchFamily="34" charset="0"/>
              </a:rPr>
              <a:t>Email</a:t>
            </a:r>
          </a:p>
        </p:txBody>
      </p:sp>
      <p:sp>
        <p:nvSpPr>
          <p:cNvPr id="19" name="Rectangle 18">
            <a:extLst>
              <a:ext uri="{FF2B5EF4-FFF2-40B4-BE49-F238E27FC236}">
                <a16:creationId xmlns:a16="http://schemas.microsoft.com/office/drawing/2014/main" id="{10002277-90A0-4D5D-B9A5-C93DEF737046}"/>
              </a:ext>
            </a:extLst>
          </p:cNvPr>
          <p:cNvSpPr>
            <a:spLocks noChangeArrowheads="1"/>
          </p:cNvSpPr>
          <p:nvPr userDrawn="1"/>
        </p:nvSpPr>
        <p:spPr bwMode="auto">
          <a:xfrm>
            <a:off x="8352810" y="3036235"/>
            <a:ext cx="5738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r>
              <a:rPr lang="en-AU" altLang="en-US" sz="1600" noProof="0" dirty="0">
                <a:solidFill>
                  <a:schemeClr val="accent2">
                    <a:lumMod val="75000"/>
                  </a:schemeClr>
                </a:solidFill>
                <a:latin typeface="+mn-lt"/>
                <a:ea typeface="Poppins Medium" charset="0"/>
                <a:cs typeface="Segoe UI Light" panose="020B0502040204020203" pitchFamily="34" charset="0"/>
              </a:rPr>
              <a:t>Phone</a:t>
            </a:r>
          </a:p>
        </p:txBody>
      </p:sp>
      <p:sp>
        <p:nvSpPr>
          <p:cNvPr id="20" name="Rectangle 19">
            <a:extLst>
              <a:ext uri="{FF2B5EF4-FFF2-40B4-BE49-F238E27FC236}">
                <a16:creationId xmlns:a16="http://schemas.microsoft.com/office/drawing/2014/main" id="{A677472A-B772-4BFD-BCE7-C647F2B73AD9}"/>
              </a:ext>
            </a:extLst>
          </p:cNvPr>
          <p:cNvSpPr>
            <a:spLocks noChangeArrowheads="1"/>
          </p:cNvSpPr>
          <p:nvPr userDrawn="1"/>
        </p:nvSpPr>
        <p:spPr bwMode="auto">
          <a:xfrm>
            <a:off x="8352810" y="4126054"/>
            <a:ext cx="4841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r>
              <a:rPr lang="en-AU" altLang="en-US" sz="1600" noProof="0" dirty="0">
                <a:solidFill>
                  <a:schemeClr val="accent2">
                    <a:lumMod val="75000"/>
                  </a:schemeClr>
                </a:solidFill>
                <a:latin typeface="+mn-lt"/>
                <a:ea typeface="Poppins Medium" charset="0"/>
                <a:cs typeface="Segoe UI Light" panose="020B0502040204020203" pitchFamily="34" charset="0"/>
              </a:rPr>
              <a:t>Email</a:t>
            </a:r>
          </a:p>
        </p:txBody>
      </p:sp>
      <p:cxnSp>
        <p:nvCxnSpPr>
          <p:cNvPr id="21" name="Straight Connector 20">
            <a:extLst>
              <a:ext uri="{FF2B5EF4-FFF2-40B4-BE49-F238E27FC236}">
                <a16:creationId xmlns:a16="http://schemas.microsoft.com/office/drawing/2014/main" id="{CED525A3-337C-4BCA-A862-06C5756A8CEE}"/>
              </a:ext>
            </a:extLst>
          </p:cNvPr>
          <p:cNvCxnSpPr/>
          <p:nvPr userDrawn="1"/>
        </p:nvCxnSpPr>
        <p:spPr>
          <a:xfrm>
            <a:off x="8337816" y="3668464"/>
            <a:ext cx="265944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32F8144-CFD5-4F8C-8D66-019E38C3551E}"/>
              </a:ext>
            </a:extLst>
          </p:cNvPr>
          <p:cNvCxnSpPr>
            <a:cxnSpLocks/>
          </p:cNvCxnSpPr>
          <p:nvPr userDrawn="1"/>
        </p:nvCxnSpPr>
        <p:spPr>
          <a:xfrm>
            <a:off x="4544421" y="3668464"/>
            <a:ext cx="265944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126E28-2736-4F85-BF58-49E853FE8592}"/>
              </a:ext>
            </a:extLst>
          </p:cNvPr>
          <p:cNvCxnSpPr>
            <a:cxnSpLocks/>
          </p:cNvCxnSpPr>
          <p:nvPr userDrawn="1"/>
        </p:nvCxnSpPr>
        <p:spPr>
          <a:xfrm>
            <a:off x="4544038" y="4788273"/>
            <a:ext cx="265944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0E5DB4B-1B94-4E12-9315-D15BC3D69448}"/>
              </a:ext>
            </a:extLst>
          </p:cNvPr>
          <p:cNvCxnSpPr/>
          <p:nvPr userDrawn="1"/>
        </p:nvCxnSpPr>
        <p:spPr>
          <a:xfrm>
            <a:off x="8337816" y="4788273"/>
            <a:ext cx="265944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BC310C86-2A3D-4372-B3FB-D06700EB330B}"/>
              </a:ext>
            </a:extLst>
          </p:cNvPr>
          <p:cNvSpPr>
            <a:spLocks noGrp="1"/>
          </p:cNvSpPr>
          <p:nvPr>
            <p:ph type="body" sz="quarter" idx="10" hasCustomPrompt="1"/>
          </p:nvPr>
        </p:nvSpPr>
        <p:spPr>
          <a:xfrm>
            <a:off x="4544421" y="4548129"/>
            <a:ext cx="2659062" cy="224566"/>
          </a:xfrm>
        </p:spPr>
        <p:txBody>
          <a:bodyPr/>
          <a:lstStyle>
            <a:lvl1pPr>
              <a:defRPr sz="1200"/>
            </a:lvl1pPr>
          </a:lstStyle>
          <a:p>
            <a:pPr lvl="0"/>
            <a:r>
              <a:rPr lang="en-AU" noProof="0" dirty="0"/>
              <a:t>Click to edit email</a:t>
            </a:r>
          </a:p>
        </p:txBody>
      </p:sp>
      <p:sp>
        <p:nvSpPr>
          <p:cNvPr id="27" name="Text Placeholder 2">
            <a:extLst>
              <a:ext uri="{FF2B5EF4-FFF2-40B4-BE49-F238E27FC236}">
                <a16:creationId xmlns:a16="http://schemas.microsoft.com/office/drawing/2014/main" id="{91D94F5A-92AA-4E62-9621-4A671182576B}"/>
              </a:ext>
            </a:extLst>
          </p:cNvPr>
          <p:cNvSpPr>
            <a:spLocks noGrp="1"/>
          </p:cNvSpPr>
          <p:nvPr>
            <p:ph type="body" sz="quarter" idx="11" hasCustomPrompt="1"/>
          </p:nvPr>
        </p:nvSpPr>
        <p:spPr>
          <a:xfrm>
            <a:off x="4544804" y="3426361"/>
            <a:ext cx="2659062" cy="224566"/>
          </a:xfrm>
        </p:spPr>
        <p:txBody>
          <a:bodyPr/>
          <a:lstStyle>
            <a:lvl1pPr>
              <a:defRPr sz="1200"/>
            </a:lvl1pPr>
          </a:lstStyle>
          <a:p>
            <a:pPr lvl="0"/>
            <a:r>
              <a:rPr lang="en-AU" noProof="0" dirty="0"/>
              <a:t>Click to edit phone</a:t>
            </a:r>
          </a:p>
        </p:txBody>
      </p:sp>
      <p:sp>
        <p:nvSpPr>
          <p:cNvPr id="28" name="Text Placeholder 2">
            <a:extLst>
              <a:ext uri="{FF2B5EF4-FFF2-40B4-BE49-F238E27FC236}">
                <a16:creationId xmlns:a16="http://schemas.microsoft.com/office/drawing/2014/main" id="{8C898E24-2788-4D20-B15C-48B7FBFE903A}"/>
              </a:ext>
            </a:extLst>
          </p:cNvPr>
          <p:cNvSpPr>
            <a:spLocks noGrp="1"/>
          </p:cNvSpPr>
          <p:nvPr>
            <p:ph type="body" sz="quarter" idx="13" hasCustomPrompt="1"/>
          </p:nvPr>
        </p:nvSpPr>
        <p:spPr>
          <a:xfrm>
            <a:off x="8329666" y="4548129"/>
            <a:ext cx="2659062" cy="224566"/>
          </a:xfrm>
        </p:spPr>
        <p:txBody>
          <a:bodyPr/>
          <a:lstStyle>
            <a:lvl1pPr>
              <a:defRPr sz="1200"/>
            </a:lvl1pPr>
          </a:lstStyle>
          <a:p>
            <a:pPr lvl="0"/>
            <a:r>
              <a:rPr lang="en-AU" noProof="0" dirty="0"/>
              <a:t>Click to edit email</a:t>
            </a:r>
          </a:p>
        </p:txBody>
      </p:sp>
      <p:sp>
        <p:nvSpPr>
          <p:cNvPr id="29" name="Text Placeholder 2">
            <a:extLst>
              <a:ext uri="{FF2B5EF4-FFF2-40B4-BE49-F238E27FC236}">
                <a16:creationId xmlns:a16="http://schemas.microsoft.com/office/drawing/2014/main" id="{8C2723E4-5746-4D55-A72B-A61B117CF753}"/>
              </a:ext>
            </a:extLst>
          </p:cNvPr>
          <p:cNvSpPr>
            <a:spLocks noGrp="1"/>
          </p:cNvSpPr>
          <p:nvPr>
            <p:ph type="body" sz="quarter" idx="14" hasCustomPrompt="1"/>
          </p:nvPr>
        </p:nvSpPr>
        <p:spPr>
          <a:xfrm>
            <a:off x="8329666" y="3426361"/>
            <a:ext cx="2659062" cy="224566"/>
          </a:xfrm>
        </p:spPr>
        <p:txBody>
          <a:bodyPr/>
          <a:lstStyle>
            <a:lvl1pPr>
              <a:defRPr sz="1200"/>
            </a:lvl1pPr>
          </a:lstStyle>
          <a:p>
            <a:pPr lvl="0"/>
            <a:r>
              <a:rPr lang="en-AU" noProof="0" dirty="0"/>
              <a:t>Click to edit phone</a:t>
            </a:r>
          </a:p>
        </p:txBody>
      </p:sp>
      <p:sp>
        <p:nvSpPr>
          <p:cNvPr id="23" name="Rectangle 22">
            <a:extLst>
              <a:ext uri="{FF2B5EF4-FFF2-40B4-BE49-F238E27FC236}">
                <a16:creationId xmlns:a16="http://schemas.microsoft.com/office/drawing/2014/main" id="{DD00A59B-D843-42D6-86F4-B194192E427B}"/>
              </a:ext>
            </a:extLst>
          </p:cNvPr>
          <p:cNvSpPr>
            <a:spLocks noChangeArrowheads="1"/>
          </p:cNvSpPr>
          <p:nvPr userDrawn="1"/>
        </p:nvSpPr>
        <p:spPr bwMode="auto">
          <a:xfrm>
            <a:off x="759942" y="3036235"/>
            <a:ext cx="5738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r>
              <a:rPr lang="en-AU" altLang="en-US" sz="1600" noProof="0" dirty="0">
                <a:solidFill>
                  <a:schemeClr val="accent2">
                    <a:lumMod val="75000"/>
                  </a:schemeClr>
                </a:solidFill>
                <a:latin typeface="+mn-lt"/>
                <a:ea typeface="Poppins Medium" charset="0"/>
                <a:cs typeface="Segoe UI Light" panose="020B0502040204020203" pitchFamily="34" charset="0"/>
              </a:rPr>
              <a:t>Phone</a:t>
            </a:r>
          </a:p>
        </p:txBody>
      </p:sp>
      <p:sp>
        <p:nvSpPr>
          <p:cNvPr id="30" name="Rectangle 29">
            <a:extLst>
              <a:ext uri="{FF2B5EF4-FFF2-40B4-BE49-F238E27FC236}">
                <a16:creationId xmlns:a16="http://schemas.microsoft.com/office/drawing/2014/main" id="{46A7B2CD-CB88-4152-9E79-367E4F7EE6E3}"/>
              </a:ext>
            </a:extLst>
          </p:cNvPr>
          <p:cNvSpPr>
            <a:spLocks noChangeArrowheads="1"/>
          </p:cNvSpPr>
          <p:nvPr userDrawn="1"/>
        </p:nvSpPr>
        <p:spPr bwMode="auto">
          <a:xfrm>
            <a:off x="759942" y="4126054"/>
            <a:ext cx="4841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r>
              <a:rPr lang="en-AU" altLang="en-US" sz="1600" noProof="0" dirty="0">
                <a:solidFill>
                  <a:schemeClr val="accent2">
                    <a:lumMod val="75000"/>
                  </a:schemeClr>
                </a:solidFill>
                <a:latin typeface="+mn-lt"/>
                <a:ea typeface="Poppins Medium" charset="0"/>
                <a:cs typeface="Segoe UI Light" panose="020B0502040204020203" pitchFamily="34" charset="0"/>
              </a:rPr>
              <a:t>Email</a:t>
            </a:r>
          </a:p>
        </p:txBody>
      </p:sp>
      <p:cxnSp>
        <p:nvCxnSpPr>
          <p:cNvPr id="31" name="Straight Connector 30">
            <a:extLst>
              <a:ext uri="{FF2B5EF4-FFF2-40B4-BE49-F238E27FC236}">
                <a16:creationId xmlns:a16="http://schemas.microsoft.com/office/drawing/2014/main" id="{A8DC4AD3-4626-48F0-B09C-1C68E88CBF09}"/>
              </a:ext>
            </a:extLst>
          </p:cNvPr>
          <p:cNvCxnSpPr>
            <a:cxnSpLocks/>
          </p:cNvCxnSpPr>
          <p:nvPr userDrawn="1"/>
        </p:nvCxnSpPr>
        <p:spPr>
          <a:xfrm>
            <a:off x="759942" y="3668464"/>
            <a:ext cx="265944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C6DB1A-3579-4063-82AE-FA13CF8EC407}"/>
              </a:ext>
            </a:extLst>
          </p:cNvPr>
          <p:cNvCxnSpPr>
            <a:cxnSpLocks/>
          </p:cNvCxnSpPr>
          <p:nvPr userDrawn="1"/>
        </p:nvCxnSpPr>
        <p:spPr>
          <a:xfrm>
            <a:off x="759942" y="3668464"/>
            <a:ext cx="265944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A38F2BB-14D4-45AC-B656-BD91C7CC5694}"/>
              </a:ext>
            </a:extLst>
          </p:cNvPr>
          <p:cNvCxnSpPr>
            <a:cxnSpLocks/>
          </p:cNvCxnSpPr>
          <p:nvPr userDrawn="1"/>
        </p:nvCxnSpPr>
        <p:spPr>
          <a:xfrm>
            <a:off x="759942" y="4788273"/>
            <a:ext cx="265944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D579C74C-C557-4246-A13E-B7B35C4A875E}"/>
              </a:ext>
            </a:extLst>
          </p:cNvPr>
          <p:cNvSpPr>
            <a:spLocks noGrp="1"/>
          </p:cNvSpPr>
          <p:nvPr>
            <p:ph type="body" sz="quarter" idx="15" hasCustomPrompt="1"/>
          </p:nvPr>
        </p:nvSpPr>
        <p:spPr>
          <a:xfrm>
            <a:off x="759942" y="4548129"/>
            <a:ext cx="2659062" cy="224566"/>
          </a:xfrm>
        </p:spPr>
        <p:txBody>
          <a:bodyPr/>
          <a:lstStyle>
            <a:lvl1pPr>
              <a:defRPr sz="1200"/>
            </a:lvl1pPr>
          </a:lstStyle>
          <a:p>
            <a:pPr lvl="0"/>
            <a:r>
              <a:rPr lang="en-AU" noProof="0" dirty="0"/>
              <a:t>Click to edit email</a:t>
            </a:r>
          </a:p>
        </p:txBody>
      </p:sp>
      <p:sp>
        <p:nvSpPr>
          <p:cNvPr id="35" name="Text Placeholder 2">
            <a:extLst>
              <a:ext uri="{FF2B5EF4-FFF2-40B4-BE49-F238E27FC236}">
                <a16:creationId xmlns:a16="http://schemas.microsoft.com/office/drawing/2014/main" id="{0839F0D9-0060-47DD-9E23-0303F591BC29}"/>
              </a:ext>
            </a:extLst>
          </p:cNvPr>
          <p:cNvSpPr>
            <a:spLocks noGrp="1"/>
          </p:cNvSpPr>
          <p:nvPr>
            <p:ph type="body" sz="quarter" idx="16" hasCustomPrompt="1"/>
          </p:nvPr>
        </p:nvSpPr>
        <p:spPr>
          <a:xfrm>
            <a:off x="759942" y="3426361"/>
            <a:ext cx="2659062" cy="224566"/>
          </a:xfrm>
        </p:spPr>
        <p:txBody>
          <a:bodyPr/>
          <a:lstStyle>
            <a:lvl1pPr>
              <a:defRPr sz="1200"/>
            </a:lvl1pPr>
          </a:lstStyle>
          <a:p>
            <a:pPr lvl="0"/>
            <a:r>
              <a:rPr lang="en-AU" noProof="0" dirty="0"/>
              <a:t>Click to edit phone</a:t>
            </a:r>
          </a:p>
        </p:txBody>
      </p:sp>
      <p:sp>
        <p:nvSpPr>
          <p:cNvPr id="36" name="Text Placeholder 2">
            <a:extLst>
              <a:ext uri="{FF2B5EF4-FFF2-40B4-BE49-F238E27FC236}">
                <a16:creationId xmlns:a16="http://schemas.microsoft.com/office/drawing/2014/main" id="{6A49FDB2-C453-49BA-9321-6766A8FCA4AA}"/>
              </a:ext>
            </a:extLst>
          </p:cNvPr>
          <p:cNvSpPr>
            <a:spLocks noGrp="1"/>
          </p:cNvSpPr>
          <p:nvPr>
            <p:ph type="body" sz="quarter" idx="17" hasCustomPrompt="1"/>
          </p:nvPr>
        </p:nvSpPr>
        <p:spPr>
          <a:xfrm>
            <a:off x="4544037" y="1900299"/>
            <a:ext cx="3600000" cy="261802"/>
          </a:xfrm>
        </p:spPr>
        <p:txBody>
          <a:bodyPr wrap="square">
            <a:spAutoFit/>
          </a:bodyPr>
          <a:lstStyle>
            <a:lvl1pPr>
              <a:defRPr>
                <a:solidFill>
                  <a:schemeClr val="accent2">
                    <a:lumMod val="75000"/>
                  </a:schemeClr>
                </a:solidFill>
                <a:latin typeface="+mj-lt"/>
              </a:defRPr>
            </a:lvl1pPr>
          </a:lstStyle>
          <a:p>
            <a:pPr lvl="0"/>
            <a:r>
              <a:rPr lang="en-AU" noProof="0" dirty="0"/>
              <a:t>Click to edit name</a:t>
            </a:r>
          </a:p>
        </p:txBody>
      </p:sp>
      <p:sp>
        <p:nvSpPr>
          <p:cNvPr id="37" name="Text Placeholder 2">
            <a:extLst>
              <a:ext uri="{FF2B5EF4-FFF2-40B4-BE49-F238E27FC236}">
                <a16:creationId xmlns:a16="http://schemas.microsoft.com/office/drawing/2014/main" id="{FB56AFC7-CDD1-4BA3-90AE-3AA298F818EC}"/>
              </a:ext>
            </a:extLst>
          </p:cNvPr>
          <p:cNvSpPr>
            <a:spLocks noGrp="1"/>
          </p:cNvSpPr>
          <p:nvPr>
            <p:ph type="body" sz="quarter" idx="18" hasCustomPrompt="1"/>
          </p:nvPr>
        </p:nvSpPr>
        <p:spPr>
          <a:xfrm>
            <a:off x="4544038" y="2176069"/>
            <a:ext cx="3600000" cy="261801"/>
          </a:xfrm>
        </p:spPr>
        <p:txBody>
          <a:bodyPr wrap="square">
            <a:spAutoFit/>
          </a:bodyPr>
          <a:lstStyle>
            <a:lvl1pPr>
              <a:defRPr>
                <a:solidFill>
                  <a:schemeClr val="accent2">
                    <a:lumMod val="75000"/>
                  </a:schemeClr>
                </a:solidFill>
              </a:defRPr>
            </a:lvl1pPr>
          </a:lstStyle>
          <a:p>
            <a:pPr lvl="0"/>
            <a:r>
              <a:rPr lang="en-AU" noProof="0" dirty="0"/>
              <a:t>Click to edit title</a:t>
            </a:r>
          </a:p>
        </p:txBody>
      </p:sp>
      <p:sp>
        <p:nvSpPr>
          <p:cNvPr id="38" name="Text Placeholder 2">
            <a:extLst>
              <a:ext uri="{FF2B5EF4-FFF2-40B4-BE49-F238E27FC236}">
                <a16:creationId xmlns:a16="http://schemas.microsoft.com/office/drawing/2014/main" id="{106C7F31-955B-4C2F-9714-FE9BB1515EA0}"/>
              </a:ext>
            </a:extLst>
          </p:cNvPr>
          <p:cNvSpPr>
            <a:spLocks noGrp="1"/>
          </p:cNvSpPr>
          <p:nvPr>
            <p:ph type="body" sz="quarter" idx="19" hasCustomPrompt="1"/>
          </p:nvPr>
        </p:nvSpPr>
        <p:spPr>
          <a:xfrm>
            <a:off x="8346780" y="1900299"/>
            <a:ext cx="3600000" cy="261802"/>
          </a:xfrm>
        </p:spPr>
        <p:txBody>
          <a:bodyPr wrap="square">
            <a:spAutoFit/>
          </a:bodyPr>
          <a:lstStyle>
            <a:lvl1pPr>
              <a:defRPr>
                <a:solidFill>
                  <a:schemeClr val="accent2">
                    <a:lumMod val="75000"/>
                  </a:schemeClr>
                </a:solidFill>
                <a:latin typeface="+mj-lt"/>
              </a:defRPr>
            </a:lvl1pPr>
          </a:lstStyle>
          <a:p>
            <a:pPr lvl="0"/>
            <a:r>
              <a:rPr lang="en-AU" noProof="0" dirty="0"/>
              <a:t>Click to edit name</a:t>
            </a:r>
          </a:p>
        </p:txBody>
      </p:sp>
      <p:sp>
        <p:nvSpPr>
          <p:cNvPr id="39" name="Text Placeholder 2">
            <a:extLst>
              <a:ext uri="{FF2B5EF4-FFF2-40B4-BE49-F238E27FC236}">
                <a16:creationId xmlns:a16="http://schemas.microsoft.com/office/drawing/2014/main" id="{DEC8731C-2D02-4BAE-8D3D-A889B02C69E1}"/>
              </a:ext>
            </a:extLst>
          </p:cNvPr>
          <p:cNvSpPr>
            <a:spLocks noGrp="1"/>
          </p:cNvSpPr>
          <p:nvPr>
            <p:ph type="body" sz="quarter" idx="20" hasCustomPrompt="1"/>
          </p:nvPr>
        </p:nvSpPr>
        <p:spPr>
          <a:xfrm>
            <a:off x="8346781" y="2176069"/>
            <a:ext cx="3600000" cy="261801"/>
          </a:xfrm>
        </p:spPr>
        <p:txBody>
          <a:bodyPr wrap="square">
            <a:spAutoFit/>
          </a:bodyPr>
          <a:lstStyle>
            <a:lvl1pPr>
              <a:defRPr>
                <a:solidFill>
                  <a:schemeClr val="accent2">
                    <a:lumMod val="75000"/>
                  </a:schemeClr>
                </a:solidFill>
              </a:defRPr>
            </a:lvl1pPr>
          </a:lstStyle>
          <a:p>
            <a:pPr lvl="0"/>
            <a:r>
              <a:rPr lang="en-AU" noProof="0" dirty="0"/>
              <a:t>Click to edit title</a:t>
            </a:r>
          </a:p>
        </p:txBody>
      </p:sp>
      <p:sp>
        <p:nvSpPr>
          <p:cNvPr id="40" name="Text Placeholder 2">
            <a:extLst>
              <a:ext uri="{FF2B5EF4-FFF2-40B4-BE49-F238E27FC236}">
                <a16:creationId xmlns:a16="http://schemas.microsoft.com/office/drawing/2014/main" id="{747DE730-41D0-4D44-A3D9-C6E9B0664C11}"/>
              </a:ext>
            </a:extLst>
          </p:cNvPr>
          <p:cNvSpPr>
            <a:spLocks noGrp="1"/>
          </p:cNvSpPr>
          <p:nvPr>
            <p:ph type="body" sz="quarter" idx="21" hasCustomPrompt="1"/>
          </p:nvPr>
        </p:nvSpPr>
        <p:spPr>
          <a:xfrm>
            <a:off x="755808" y="1900299"/>
            <a:ext cx="3600000" cy="261802"/>
          </a:xfrm>
        </p:spPr>
        <p:txBody>
          <a:bodyPr wrap="square">
            <a:spAutoFit/>
          </a:bodyPr>
          <a:lstStyle>
            <a:lvl1pPr>
              <a:defRPr>
                <a:solidFill>
                  <a:schemeClr val="accent2">
                    <a:lumMod val="75000"/>
                  </a:schemeClr>
                </a:solidFill>
                <a:latin typeface="+mj-lt"/>
              </a:defRPr>
            </a:lvl1pPr>
          </a:lstStyle>
          <a:p>
            <a:pPr lvl="0"/>
            <a:r>
              <a:rPr lang="en-AU" noProof="0" dirty="0"/>
              <a:t>Click to edit name</a:t>
            </a:r>
          </a:p>
        </p:txBody>
      </p:sp>
      <p:sp>
        <p:nvSpPr>
          <p:cNvPr id="41" name="Text Placeholder 2">
            <a:extLst>
              <a:ext uri="{FF2B5EF4-FFF2-40B4-BE49-F238E27FC236}">
                <a16:creationId xmlns:a16="http://schemas.microsoft.com/office/drawing/2014/main" id="{E901433B-A488-4CCA-9484-00A6ABF49A85}"/>
              </a:ext>
            </a:extLst>
          </p:cNvPr>
          <p:cNvSpPr>
            <a:spLocks noGrp="1"/>
          </p:cNvSpPr>
          <p:nvPr>
            <p:ph type="body" sz="quarter" idx="22" hasCustomPrompt="1"/>
          </p:nvPr>
        </p:nvSpPr>
        <p:spPr>
          <a:xfrm>
            <a:off x="755809" y="2176069"/>
            <a:ext cx="3600000" cy="261801"/>
          </a:xfrm>
        </p:spPr>
        <p:txBody>
          <a:bodyPr wrap="square">
            <a:spAutoFit/>
          </a:bodyPr>
          <a:lstStyle>
            <a:lvl1pPr>
              <a:defRPr>
                <a:solidFill>
                  <a:schemeClr val="accent2">
                    <a:lumMod val="75000"/>
                  </a:schemeClr>
                </a:solidFill>
              </a:defRPr>
            </a:lvl1pPr>
          </a:lstStyle>
          <a:p>
            <a:pPr lvl="0"/>
            <a:r>
              <a:rPr lang="en-AU" noProof="0" dirty="0"/>
              <a:t>Click to edit title</a:t>
            </a:r>
          </a:p>
        </p:txBody>
      </p:sp>
      <p:sp>
        <p:nvSpPr>
          <p:cNvPr id="2" name="Rectangle 1">
            <a:extLst>
              <a:ext uri="{FF2B5EF4-FFF2-40B4-BE49-F238E27FC236}">
                <a16:creationId xmlns:a16="http://schemas.microsoft.com/office/drawing/2014/main" id="{09FFAA2C-138D-4074-A840-2E077ACEF6AA}"/>
              </a:ext>
            </a:extLst>
          </p:cNvPr>
          <p:cNvSpPr/>
          <p:nvPr userDrawn="1"/>
        </p:nvSpPr>
        <p:spPr>
          <a:xfrm>
            <a:off x="9766169" y="6381946"/>
            <a:ext cx="1668544" cy="261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41">
            <a:extLst>
              <a:ext uri="{FF2B5EF4-FFF2-40B4-BE49-F238E27FC236}">
                <a16:creationId xmlns:a16="http://schemas.microsoft.com/office/drawing/2014/main" id="{DEFD5D1E-A10C-4334-8CD4-8E86997FB37C}"/>
              </a:ext>
            </a:extLst>
          </p:cNvPr>
          <p:cNvSpPr/>
          <p:nvPr userDrawn="1"/>
        </p:nvSpPr>
        <p:spPr>
          <a:xfrm>
            <a:off x="755809" y="5487967"/>
            <a:ext cx="10710704" cy="54140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dirty="0">
                <a:solidFill>
                  <a:schemeClr val="accent1"/>
                </a:solidFill>
                <a:latin typeface="+mj-lt"/>
              </a:rPr>
              <a:t>Confidentiality</a:t>
            </a:r>
          </a:p>
          <a:p>
            <a:r>
              <a:rPr lang="en-AU" sz="900" dirty="0">
                <a:solidFill>
                  <a:schemeClr val="accent1"/>
                </a:solidFill>
              </a:rPr>
              <a:t>Do not cite, distribute or reproduce content from this document without the express permission of Aither Pty Ltd. Unless otherwise stated, this document remains strictly confidential and not for circulation or publication. © 2023 Aither Pty Ltd. All rights reserved.</a:t>
            </a:r>
            <a:endParaRPr lang="en-AU" sz="1100" dirty="0">
              <a:solidFill>
                <a:schemeClr val="accent1"/>
              </a:solidFill>
            </a:endParaRPr>
          </a:p>
        </p:txBody>
      </p:sp>
    </p:spTree>
    <p:extLst>
      <p:ext uri="{BB962C8B-B14F-4D97-AF65-F5344CB8AC3E}">
        <p14:creationId xmlns:p14="http://schemas.microsoft.com/office/powerpoint/2010/main" val="3164126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laceholder">
    <p:bg>
      <p:bgPr>
        <a:solidFill>
          <a:schemeClr val="bg1"/>
        </a:solidFill>
        <a:effectLst/>
      </p:bgPr>
    </p:bg>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EBB98B79-4E41-4343-B5C7-61475A6F656E}"/>
              </a:ext>
            </a:extLst>
          </p:cNvPr>
          <p:cNvSpPr>
            <a:spLocks noGrp="1"/>
          </p:cNvSpPr>
          <p:nvPr>
            <p:ph type="pic" sz="quarter" idx="15" hasCustomPrompt="1"/>
          </p:nvPr>
        </p:nvSpPr>
        <p:spPr>
          <a:xfrm>
            <a:off x="6096600" y="0"/>
            <a:ext cx="6096000" cy="6858000"/>
          </a:xfrm>
          <a:solidFill>
            <a:schemeClr val="bg2">
              <a:lumMod val="90000"/>
            </a:schemeClr>
          </a:solidFill>
        </p:spPr>
        <p:txBody>
          <a:bodyPr lIns="720000" tIns="360000" rIns="360000" bIns="360000"/>
          <a:lstStyle>
            <a:lvl1pPr>
              <a:defRPr sz="1000" i="1">
                <a:solidFill>
                  <a:schemeClr val="tx1">
                    <a:lumMod val="65000"/>
                    <a:lumOff val="35000"/>
                  </a:schemeClr>
                </a:solidFill>
              </a:defRPr>
            </a:lvl1pPr>
          </a:lstStyle>
          <a:p>
            <a:r>
              <a:rPr lang="en-AU" noProof="0"/>
              <a:t>Click on the icon and follow the prompts to select your image.</a:t>
            </a:r>
          </a:p>
        </p:txBody>
      </p:sp>
      <p:sp>
        <p:nvSpPr>
          <p:cNvPr id="21" name="Text Placeholder 7">
            <a:extLst>
              <a:ext uri="{FF2B5EF4-FFF2-40B4-BE49-F238E27FC236}">
                <a16:creationId xmlns:a16="http://schemas.microsoft.com/office/drawing/2014/main" id="{1017A3A3-01DA-406E-8310-990266FB7DBD}"/>
              </a:ext>
            </a:extLst>
          </p:cNvPr>
          <p:cNvSpPr>
            <a:spLocks noGrp="1"/>
          </p:cNvSpPr>
          <p:nvPr>
            <p:ph type="body" sz="quarter" idx="14" hasCustomPrompt="1"/>
          </p:nvPr>
        </p:nvSpPr>
        <p:spPr>
          <a:xfrm>
            <a:off x="6097200" y="5835600"/>
            <a:ext cx="5310000" cy="7200"/>
          </a:xfrm>
          <a:solidFill>
            <a:schemeClr val="bg1"/>
          </a:solidFill>
          <a:ln w="3175">
            <a:noFill/>
          </a:ln>
        </p:spPr>
        <p:txBody>
          <a:bodyPr/>
          <a:lstStyle>
            <a:lvl1pPr>
              <a:defRPr/>
            </a:lvl1pPr>
          </a:lstStyle>
          <a:p>
            <a:pPr lvl="0"/>
            <a:r>
              <a:rPr lang="en-AU" noProof="0"/>
              <a:t> </a:t>
            </a:r>
          </a:p>
        </p:txBody>
      </p:sp>
      <p:cxnSp>
        <p:nvCxnSpPr>
          <p:cNvPr id="11" name="Straight Connector 10">
            <a:extLst>
              <a:ext uri="{FF2B5EF4-FFF2-40B4-BE49-F238E27FC236}">
                <a16:creationId xmlns:a16="http://schemas.microsoft.com/office/drawing/2014/main" id="{797A3962-4486-4B76-B560-9A3E1268CEE2}"/>
              </a:ext>
            </a:extLst>
          </p:cNvPr>
          <p:cNvCxnSpPr>
            <a:cxnSpLocks/>
          </p:cNvCxnSpPr>
          <p:nvPr userDrawn="1"/>
        </p:nvCxnSpPr>
        <p:spPr>
          <a:xfrm>
            <a:off x="791186" y="5834051"/>
            <a:ext cx="5310000"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E62546F7-397A-47AA-85DF-BC8F4612543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1187" y="6227934"/>
            <a:ext cx="1436621" cy="200000"/>
          </a:xfrm>
          <a:prstGeom prst="rect">
            <a:avLst/>
          </a:prstGeom>
        </p:spPr>
      </p:pic>
      <p:sp>
        <p:nvSpPr>
          <p:cNvPr id="14" name="Title 11">
            <a:extLst>
              <a:ext uri="{FF2B5EF4-FFF2-40B4-BE49-F238E27FC236}">
                <a16:creationId xmlns:a16="http://schemas.microsoft.com/office/drawing/2014/main" id="{D6F3CC91-2BFB-47A9-B819-AEEB7AE79BD8}"/>
              </a:ext>
            </a:extLst>
          </p:cNvPr>
          <p:cNvSpPr>
            <a:spLocks noGrp="1"/>
          </p:cNvSpPr>
          <p:nvPr>
            <p:ph type="title" hasCustomPrompt="1"/>
          </p:nvPr>
        </p:nvSpPr>
        <p:spPr>
          <a:xfrm>
            <a:off x="791540" y="2172828"/>
            <a:ext cx="4932000" cy="1107996"/>
          </a:xfrm>
        </p:spPr>
        <p:txBody>
          <a:bodyPr lIns="0">
            <a:spAutoFit/>
          </a:bodyPr>
          <a:lstStyle>
            <a:lvl1pPr>
              <a:defRPr sz="4000">
                <a:solidFill>
                  <a:schemeClr val="accent1"/>
                </a:solidFill>
                <a:latin typeface="Segoe UI Semibold" panose="020B0702040204020203" pitchFamily="34" charset="0"/>
                <a:cs typeface="Segoe UI Semibold" panose="020B0702040204020203" pitchFamily="34" charset="0"/>
              </a:defRPr>
            </a:lvl1pPr>
          </a:lstStyle>
          <a:p>
            <a:r>
              <a:rPr lang="en-AU" dirty="0"/>
              <a:t>Click here to enter title</a:t>
            </a:r>
            <a:endParaRPr lang="en-AU" noProof="0" dirty="0"/>
          </a:p>
        </p:txBody>
      </p:sp>
      <p:sp>
        <p:nvSpPr>
          <p:cNvPr id="17" name="Content Placeholder 13">
            <a:extLst>
              <a:ext uri="{FF2B5EF4-FFF2-40B4-BE49-F238E27FC236}">
                <a16:creationId xmlns:a16="http://schemas.microsoft.com/office/drawing/2014/main" id="{44A9ED8A-313E-4140-A9ED-B7BA46F65432}"/>
              </a:ext>
            </a:extLst>
          </p:cNvPr>
          <p:cNvSpPr>
            <a:spLocks noGrp="1"/>
          </p:cNvSpPr>
          <p:nvPr>
            <p:ph sz="quarter" idx="10" hasCustomPrompt="1"/>
          </p:nvPr>
        </p:nvSpPr>
        <p:spPr>
          <a:xfrm>
            <a:off x="791540" y="3439835"/>
            <a:ext cx="4932000" cy="307777"/>
          </a:xfrm>
        </p:spPr>
        <p:txBody>
          <a:bodyPr lIns="0">
            <a:spAutoFit/>
          </a:bodyPr>
          <a:lstStyle>
            <a:lvl1pPr marL="0" indent="0">
              <a:buNone/>
              <a:defRPr sz="2000">
                <a:solidFill>
                  <a:schemeClr val="accent2">
                    <a:lumMod val="75000"/>
                  </a:schemeClr>
                </a:solidFill>
                <a:latin typeface="+mn-lt"/>
                <a:cs typeface="Segoe UI Light"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AU" dirty="0"/>
              <a:t>Click here to enter subtitle</a:t>
            </a:r>
            <a:endParaRPr lang="en-AU" noProof="0" dirty="0"/>
          </a:p>
        </p:txBody>
      </p:sp>
      <p:sp>
        <p:nvSpPr>
          <p:cNvPr id="23" name="Content Placeholder 13">
            <a:extLst>
              <a:ext uri="{FF2B5EF4-FFF2-40B4-BE49-F238E27FC236}">
                <a16:creationId xmlns:a16="http://schemas.microsoft.com/office/drawing/2014/main" id="{0B9591B3-E06C-4A0F-BAC9-4FBFF31B5114}"/>
              </a:ext>
            </a:extLst>
          </p:cNvPr>
          <p:cNvSpPr>
            <a:spLocks noGrp="1"/>
          </p:cNvSpPr>
          <p:nvPr>
            <p:ph sz="quarter" idx="13" hasCustomPrompt="1"/>
          </p:nvPr>
        </p:nvSpPr>
        <p:spPr>
          <a:xfrm>
            <a:off x="791186" y="4087496"/>
            <a:ext cx="4932000" cy="289907"/>
          </a:xfrm>
        </p:spPr>
        <p:txBody>
          <a:bodyPr lIns="0">
            <a:noAutofit/>
          </a:bodyPr>
          <a:lstStyle>
            <a:lvl1pPr marL="0" indent="0">
              <a:buNone/>
              <a:defRPr sz="1600">
                <a:solidFill>
                  <a:schemeClr val="accent1"/>
                </a:solidFill>
                <a:latin typeface="+mn-lt"/>
                <a:cs typeface="Segoe UI Light"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AU" noProof="0" dirty="0"/>
              <a:t>Organisation</a:t>
            </a:r>
          </a:p>
        </p:txBody>
      </p:sp>
      <p:sp>
        <p:nvSpPr>
          <p:cNvPr id="10" name="Content Placeholder 13">
            <a:extLst>
              <a:ext uri="{FF2B5EF4-FFF2-40B4-BE49-F238E27FC236}">
                <a16:creationId xmlns:a16="http://schemas.microsoft.com/office/drawing/2014/main" id="{732F12A0-12CF-4522-A012-42BC0029F3E2}"/>
              </a:ext>
            </a:extLst>
          </p:cNvPr>
          <p:cNvSpPr>
            <a:spLocks noGrp="1"/>
          </p:cNvSpPr>
          <p:nvPr>
            <p:ph sz="quarter" idx="18" hasCustomPrompt="1"/>
          </p:nvPr>
        </p:nvSpPr>
        <p:spPr>
          <a:xfrm>
            <a:off x="791185" y="4517740"/>
            <a:ext cx="4931999" cy="307677"/>
          </a:xfrm>
        </p:spPr>
        <p:txBody>
          <a:bodyPr lIns="0">
            <a:noAutofit/>
          </a:bodyPr>
          <a:lstStyle>
            <a:lvl1pPr marL="0" indent="0">
              <a:buNone/>
              <a:defRPr sz="1600">
                <a:solidFill>
                  <a:schemeClr val="accent1"/>
                </a:solidFill>
                <a:latin typeface="+mn-lt"/>
                <a:cs typeface="Segoe UI Light"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AU" noProof="0" dirty="0"/>
              <a:t>Presented by [Name]</a:t>
            </a:r>
          </a:p>
        </p:txBody>
      </p:sp>
      <p:sp>
        <p:nvSpPr>
          <p:cNvPr id="15" name="Date Placeholder 2">
            <a:extLst>
              <a:ext uri="{FF2B5EF4-FFF2-40B4-BE49-F238E27FC236}">
                <a16:creationId xmlns:a16="http://schemas.microsoft.com/office/drawing/2014/main" id="{410BC845-6169-4373-87F0-CEBD9B86A4E4}"/>
              </a:ext>
            </a:extLst>
          </p:cNvPr>
          <p:cNvSpPr>
            <a:spLocks noGrp="1"/>
          </p:cNvSpPr>
          <p:nvPr>
            <p:ph type="dt" sz="half" idx="2"/>
          </p:nvPr>
        </p:nvSpPr>
        <p:spPr>
          <a:xfrm>
            <a:off x="791186" y="4970559"/>
            <a:ext cx="4931998" cy="307545"/>
          </a:xfrm>
          <a:prstGeom prst="rect">
            <a:avLst/>
          </a:prstGeom>
        </p:spPr>
        <p:txBody>
          <a:bodyPr vert="horz" lIns="0" tIns="0" rIns="0" bIns="0" rtlCol="0" anchor="t" anchorCtr="0"/>
          <a:lstStyle>
            <a:lvl1pPr algn="l">
              <a:defRPr sz="1200">
                <a:solidFill>
                  <a:schemeClr val="accent1"/>
                </a:solidFill>
              </a:defRPr>
            </a:lvl1pPr>
          </a:lstStyle>
          <a:p>
            <a:fld id="{14EA7827-CCE6-40E5-B64E-C98816E8078C}" type="datetimeFigureOut">
              <a:rPr lang="en-AU" smtClean="0"/>
              <a:pPr/>
              <a:t>28/03/2023</a:t>
            </a:fld>
            <a:endParaRPr lang="en-AU" dirty="0"/>
          </a:p>
        </p:txBody>
      </p:sp>
    </p:spTree>
    <p:extLst>
      <p:ext uri="{BB962C8B-B14F-4D97-AF65-F5344CB8AC3E}">
        <p14:creationId xmlns:p14="http://schemas.microsoft.com/office/powerpoint/2010/main" val="258347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anel">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BBE80A-FBA8-4819-B7BF-CC277B1F9F62}"/>
              </a:ext>
            </a:extLst>
          </p:cNvPr>
          <p:cNvSpPr>
            <a:spLocks noChangeArrowheads="1"/>
          </p:cNvSpPr>
          <p:nvPr userDrawn="1"/>
        </p:nvSpPr>
        <p:spPr bwMode="auto">
          <a:xfrm>
            <a:off x="0" y="0"/>
            <a:ext cx="3339357" cy="6862763"/>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AU" sz="900" noProof="0">
              <a:latin typeface="Sofia Pro Ultra Light" panose="00000500000000000000" pitchFamily="50" charset="0"/>
            </a:endParaRPr>
          </a:p>
        </p:txBody>
      </p:sp>
      <p:cxnSp>
        <p:nvCxnSpPr>
          <p:cNvPr id="11" name="Straight Connector 10">
            <a:extLst>
              <a:ext uri="{FF2B5EF4-FFF2-40B4-BE49-F238E27FC236}">
                <a16:creationId xmlns:a16="http://schemas.microsoft.com/office/drawing/2014/main" id="{797A3962-4486-4B76-B560-9A3E1268CEE2}"/>
              </a:ext>
            </a:extLst>
          </p:cNvPr>
          <p:cNvCxnSpPr>
            <a:cxnSpLocks/>
          </p:cNvCxnSpPr>
          <p:nvPr userDrawn="1"/>
        </p:nvCxnSpPr>
        <p:spPr>
          <a:xfrm>
            <a:off x="3335600" y="5834051"/>
            <a:ext cx="8072623"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E62546F7-397A-47AA-85DF-BC8F4612543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0164" y="6227934"/>
            <a:ext cx="1418667" cy="200000"/>
          </a:xfrm>
          <a:prstGeom prst="rect">
            <a:avLst/>
          </a:prstGeom>
        </p:spPr>
      </p:pic>
      <p:sp>
        <p:nvSpPr>
          <p:cNvPr id="14" name="Title 11">
            <a:extLst>
              <a:ext uri="{FF2B5EF4-FFF2-40B4-BE49-F238E27FC236}">
                <a16:creationId xmlns:a16="http://schemas.microsoft.com/office/drawing/2014/main" id="{D6F3CC91-2BFB-47A9-B819-AEEB7AE79BD8}"/>
              </a:ext>
            </a:extLst>
          </p:cNvPr>
          <p:cNvSpPr>
            <a:spLocks noGrp="1"/>
          </p:cNvSpPr>
          <p:nvPr>
            <p:ph type="title" hasCustomPrompt="1"/>
          </p:nvPr>
        </p:nvSpPr>
        <p:spPr>
          <a:xfrm>
            <a:off x="4254515" y="2726826"/>
            <a:ext cx="7153707" cy="553998"/>
          </a:xfrm>
        </p:spPr>
        <p:txBody>
          <a:bodyPr wrap="square" lIns="0">
            <a:spAutoFit/>
          </a:bodyPr>
          <a:lstStyle>
            <a:lvl1pPr>
              <a:defRPr sz="4000">
                <a:solidFill>
                  <a:schemeClr val="accent1"/>
                </a:solidFill>
                <a:latin typeface="Segoe UI Semibold" panose="020B0702040204020203" pitchFamily="34" charset="0"/>
                <a:cs typeface="Segoe UI Semibold" panose="020B0702040204020203" pitchFamily="34" charset="0"/>
              </a:defRPr>
            </a:lvl1pPr>
          </a:lstStyle>
          <a:p>
            <a:r>
              <a:rPr lang="en-AU" dirty="0"/>
              <a:t>Click here to enter title</a:t>
            </a:r>
            <a:endParaRPr lang="en-AU" noProof="0" dirty="0"/>
          </a:p>
        </p:txBody>
      </p:sp>
      <p:sp>
        <p:nvSpPr>
          <p:cNvPr id="17" name="Content Placeholder 13">
            <a:extLst>
              <a:ext uri="{FF2B5EF4-FFF2-40B4-BE49-F238E27FC236}">
                <a16:creationId xmlns:a16="http://schemas.microsoft.com/office/drawing/2014/main" id="{44A9ED8A-313E-4140-A9ED-B7BA46F65432}"/>
              </a:ext>
            </a:extLst>
          </p:cNvPr>
          <p:cNvSpPr>
            <a:spLocks noGrp="1"/>
          </p:cNvSpPr>
          <p:nvPr>
            <p:ph sz="quarter" idx="10" hasCustomPrompt="1"/>
          </p:nvPr>
        </p:nvSpPr>
        <p:spPr>
          <a:xfrm>
            <a:off x="4254516" y="3439835"/>
            <a:ext cx="7153706" cy="307777"/>
          </a:xfrm>
        </p:spPr>
        <p:txBody>
          <a:bodyPr wrap="square" lIns="0">
            <a:spAutoFit/>
          </a:bodyPr>
          <a:lstStyle>
            <a:lvl1pPr marL="0" indent="0">
              <a:buNone/>
              <a:defRPr sz="2000">
                <a:solidFill>
                  <a:schemeClr val="accent2">
                    <a:lumMod val="75000"/>
                  </a:schemeClr>
                </a:solidFill>
                <a:latin typeface="+mn-lt"/>
                <a:cs typeface="Segoe UI Light"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AU" dirty="0"/>
              <a:t>Click here to enter subtitle</a:t>
            </a:r>
            <a:endParaRPr lang="en-AU" noProof="0" dirty="0"/>
          </a:p>
        </p:txBody>
      </p:sp>
      <p:cxnSp>
        <p:nvCxnSpPr>
          <p:cNvPr id="15" name="Straight Connector 14">
            <a:extLst>
              <a:ext uri="{FF2B5EF4-FFF2-40B4-BE49-F238E27FC236}">
                <a16:creationId xmlns:a16="http://schemas.microsoft.com/office/drawing/2014/main" id="{8A865577-46B5-4EB6-971E-433BC3370928}"/>
              </a:ext>
            </a:extLst>
          </p:cNvPr>
          <p:cNvCxnSpPr>
            <a:cxnSpLocks/>
          </p:cNvCxnSpPr>
          <p:nvPr userDrawn="1"/>
        </p:nvCxnSpPr>
        <p:spPr>
          <a:xfrm>
            <a:off x="791187" y="5828565"/>
            <a:ext cx="2548170" cy="54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ontent Placeholder 13">
            <a:extLst>
              <a:ext uri="{FF2B5EF4-FFF2-40B4-BE49-F238E27FC236}">
                <a16:creationId xmlns:a16="http://schemas.microsoft.com/office/drawing/2014/main" id="{76669A07-8325-4125-9526-937DA2C401E3}"/>
              </a:ext>
            </a:extLst>
          </p:cNvPr>
          <p:cNvSpPr>
            <a:spLocks noGrp="1"/>
          </p:cNvSpPr>
          <p:nvPr>
            <p:ph sz="quarter" idx="18" hasCustomPrompt="1"/>
          </p:nvPr>
        </p:nvSpPr>
        <p:spPr>
          <a:xfrm>
            <a:off x="4254514" y="4087496"/>
            <a:ext cx="7153705" cy="303878"/>
          </a:xfrm>
        </p:spPr>
        <p:txBody>
          <a:bodyPr lIns="0">
            <a:noAutofit/>
          </a:bodyPr>
          <a:lstStyle>
            <a:lvl1pPr marL="0" indent="0">
              <a:buNone/>
              <a:defRPr sz="1600">
                <a:solidFill>
                  <a:schemeClr val="accent1"/>
                </a:solidFill>
                <a:latin typeface="+mn-lt"/>
                <a:cs typeface="Segoe UI Light"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AU" noProof="0" dirty="0"/>
              <a:t>Organisation</a:t>
            </a:r>
          </a:p>
        </p:txBody>
      </p:sp>
      <p:sp>
        <p:nvSpPr>
          <p:cNvPr id="16" name="Content Placeholder 13">
            <a:extLst>
              <a:ext uri="{FF2B5EF4-FFF2-40B4-BE49-F238E27FC236}">
                <a16:creationId xmlns:a16="http://schemas.microsoft.com/office/drawing/2014/main" id="{9791C542-1FC4-48E7-8FCD-7365231837F4}"/>
              </a:ext>
            </a:extLst>
          </p:cNvPr>
          <p:cNvSpPr>
            <a:spLocks noGrp="1"/>
          </p:cNvSpPr>
          <p:nvPr>
            <p:ph sz="quarter" idx="19" hasCustomPrompt="1"/>
          </p:nvPr>
        </p:nvSpPr>
        <p:spPr>
          <a:xfrm>
            <a:off x="4254515" y="4517741"/>
            <a:ext cx="7153704" cy="287600"/>
          </a:xfrm>
        </p:spPr>
        <p:txBody>
          <a:bodyPr lIns="0">
            <a:noAutofit/>
          </a:bodyPr>
          <a:lstStyle>
            <a:lvl1pPr marL="0" indent="0">
              <a:buNone/>
              <a:defRPr sz="1600">
                <a:solidFill>
                  <a:schemeClr val="accent1"/>
                </a:solidFill>
                <a:latin typeface="+mn-lt"/>
                <a:cs typeface="Segoe UI Light"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AU" noProof="0" dirty="0"/>
              <a:t>Presented by [Name]</a:t>
            </a:r>
          </a:p>
        </p:txBody>
      </p:sp>
      <p:sp>
        <p:nvSpPr>
          <p:cNvPr id="18" name="Date Placeholder 2">
            <a:extLst>
              <a:ext uri="{FF2B5EF4-FFF2-40B4-BE49-F238E27FC236}">
                <a16:creationId xmlns:a16="http://schemas.microsoft.com/office/drawing/2014/main" id="{FD2BB2FA-76C6-42DF-9F6A-6666D98A814A}"/>
              </a:ext>
            </a:extLst>
          </p:cNvPr>
          <p:cNvSpPr>
            <a:spLocks noGrp="1"/>
          </p:cNvSpPr>
          <p:nvPr>
            <p:ph type="dt" sz="half" idx="2"/>
          </p:nvPr>
        </p:nvSpPr>
        <p:spPr>
          <a:xfrm>
            <a:off x="4261308" y="4970559"/>
            <a:ext cx="7153704" cy="287599"/>
          </a:xfrm>
          <a:prstGeom prst="rect">
            <a:avLst/>
          </a:prstGeom>
        </p:spPr>
        <p:txBody>
          <a:bodyPr vert="horz" lIns="0" tIns="0" rIns="0" bIns="0" rtlCol="0" anchor="t" anchorCtr="0"/>
          <a:lstStyle>
            <a:lvl1pPr algn="l">
              <a:defRPr sz="1200">
                <a:solidFill>
                  <a:schemeClr val="accent1"/>
                </a:solidFill>
              </a:defRPr>
            </a:lvl1pPr>
          </a:lstStyle>
          <a:p>
            <a:fld id="{14EA7827-CCE6-40E5-B64E-C98816E8078C}" type="datetimeFigureOut">
              <a:rPr lang="en-AU" smtClean="0"/>
              <a:pPr/>
              <a:t>28/03/2023</a:t>
            </a:fld>
            <a:endParaRPr lang="en-AU" dirty="0"/>
          </a:p>
        </p:txBody>
      </p:sp>
    </p:spTree>
    <p:extLst>
      <p:ext uri="{BB962C8B-B14F-4D97-AF65-F5344CB8AC3E}">
        <p14:creationId xmlns:p14="http://schemas.microsoft.com/office/powerpoint/2010/main" val="373156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50/50 panel &amp; content">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E5FEAAA-6BB8-418E-AADF-BF3BD0B0150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1187" y="6227934"/>
            <a:ext cx="1436621" cy="200000"/>
          </a:xfrm>
          <a:prstGeom prst="rect">
            <a:avLst/>
          </a:prstGeom>
        </p:spPr>
      </p:pic>
      <p:sp>
        <p:nvSpPr>
          <p:cNvPr id="12" name="Rectangle 11">
            <a:extLst>
              <a:ext uri="{FF2B5EF4-FFF2-40B4-BE49-F238E27FC236}">
                <a16:creationId xmlns:a16="http://schemas.microsoft.com/office/drawing/2014/main" id="{3F23811A-CA3A-4F2F-B27F-54B469E97BFE}"/>
              </a:ext>
            </a:extLst>
          </p:cNvPr>
          <p:cNvSpPr>
            <a:spLocks noChangeArrowheads="1"/>
          </p:cNvSpPr>
          <p:nvPr userDrawn="1"/>
        </p:nvSpPr>
        <p:spPr bwMode="auto">
          <a:xfrm>
            <a:off x="0" y="1"/>
            <a:ext cx="6096000" cy="6858000"/>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AU" sz="900" dirty="0">
              <a:latin typeface="Sofia Pro Ultra Light" panose="00000500000000000000" pitchFamily="50" charset="0"/>
            </a:endParaRPr>
          </a:p>
        </p:txBody>
      </p:sp>
      <p:cxnSp>
        <p:nvCxnSpPr>
          <p:cNvPr id="15" name="Straight Connector 14">
            <a:extLst>
              <a:ext uri="{FF2B5EF4-FFF2-40B4-BE49-F238E27FC236}">
                <a16:creationId xmlns:a16="http://schemas.microsoft.com/office/drawing/2014/main" id="{D2EA3F13-FB1F-40FA-99F3-1AE938565464}"/>
              </a:ext>
            </a:extLst>
          </p:cNvPr>
          <p:cNvCxnSpPr>
            <a:cxnSpLocks/>
          </p:cNvCxnSpPr>
          <p:nvPr userDrawn="1"/>
        </p:nvCxnSpPr>
        <p:spPr>
          <a:xfrm>
            <a:off x="791187" y="6183084"/>
            <a:ext cx="53048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C0FC5812-414E-42FC-8B43-ECEBED68A953}"/>
              </a:ext>
            </a:extLst>
          </p:cNvPr>
          <p:cNvSpPr>
            <a:spLocks noGrp="1"/>
          </p:cNvSpPr>
          <p:nvPr>
            <p:ph type="title" hasCustomPrompt="1"/>
          </p:nvPr>
        </p:nvSpPr>
        <p:spPr>
          <a:xfrm>
            <a:off x="806400" y="2351762"/>
            <a:ext cx="4531288" cy="387798"/>
          </a:xfrm>
        </p:spPr>
        <p:txBody>
          <a:bodyPr wrap="square">
            <a:spAutoFit/>
          </a:bodyPr>
          <a:lstStyle>
            <a:lvl1pPr>
              <a:defRPr sz="2800">
                <a:solidFill>
                  <a:schemeClr val="bg1"/>
                </a:solidFill>
              </a:defRPr>
            </a:lvl1pPr>
          </a:lstStyle>
          <a:p>
            <a:r>
              <a:rPr lang="en-AU" dirty="0"/>
              <a:t>Click here to enter title</a:t>
            </a:r>
            <a:endParaRPr lang="en-AU" noProof="0" dirty="0"/>
          </a:p>
        </p:txBody>
      </p:sp>
      <p:sp>
        <p:nvSpPr>
          <p:cNvPr id="19" name="Text Placeholder 7">
            <a:extLst>
              <a:ext uri="{FF2B5EF4-FFF2-40B4-BE49-F238E27FC236}">
                <a16:creationId xmlns:a16="http://schemas.microsoft.com/office/drawing/2014/main" id="{BFC33A84-C074-4CDE-9F8C-4ABA3F590023}"/>
              </a:ext>
            </a:extLst>
          </p:cNvPr>
          <p:cNvSpPr>
            <a:spLocks noGrp="1"/>
          </p:cNvSpPr>
          <p:nvPr>
            <p:ph type="body" sz="quarter" idx="10" hasCustomPrompt="1"/>
          </p:nvPr>
        </p:nvSpPr>
        <p:spPr>
          <a:xfrm>
            <a:off x="806400" y="3035104"/>
            <a:ext cx="4531100" cy="307777"/>
          </a:xfrm>
          <a:noFill/>
        </p:spPr>
        <p:txBody>
          <a:bodyPr wrap="square">
            <a:spAutoFit/>
          </a:bodyPr>
          <a:lstStyle>
            <a:lvl1pPr>
              <a:defRPr sz="2000">
                <a:solidFill>
                  <a:schemeClr val="bg1"/>
                </a:solidFill>
              </a:defRPr>
            </a:lvl1pPr>
          </a:lstStyle>
          <a:p>
            <a:pPr lvl="0"/>
            <a:r>
              <a:rPr lang="en-AU" dirty="0"/>
              <a:t>Click here to enter subtitle</a:t>
            </a:r>
          </a:p>
        </p:txBody>
      </p:sp>
      <p:pic>
        <p:nvPicPr>
          <p:cNvPr id="20" name="Picture 19">
            <a:extLst>
              <a:ext uri="{FF2B5EF4-FFF2-40B4-BE49-F238E27FC236}">
                <a16:creationId xmlns:a16="http://schemas.microsoft.com/office/drawing/2014/main" id="{075D1149-FB8C-4C64-A09A-55FCAC9DEF9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91187" y="6360320"/>
            <a:ext cx="1367999" cy="192857"/>
          </a:xfrm>
          <a:prstGeom prst="rect">
            <a:avLst/>
          </a:prstGeom>
        </p:spPr>
      </p:pic>
      <p:sp>
        <p:nvSpPr>
          <p:cNvPr id="24" name="Content Placeholder 5">
            <a:extLst>
              <a:ext uri="{FF2B5EF4-FFF2-40B4-BE49-F238E27FC236}">
                <a16:creationId xmlns:a16="http://schemas.microsoft.com/office/drawing/2014/main" id="{7BADBFC4-C804-4692-BAD1-A1A5F12108B3}"/>
              </a:ext>
            </a:extLst>
          </p:cNvPr>
          <p:cNvSpPr>
            <a:spLocks noGrp="1"/>
          </p:cNvSpPr>
          <p:nvPr>
            <p:ph sz="quarter" idx="11" hasCustomPrompt="1"/>
          </p:nvPr>
        </p:nvSpPr>
        <p:spPr>
          <a:xfrm>
            <a:off x="6856176" y="622300"/>
            <a:ext cx="4569060" cy="5183188"/>
          </a:xfrm>
        </p:spPr>
        <p:txBody>
          <a:bodyPr/>
          <a:lstStyle/>
          <a:p>
            <a:pPr lvl="0"/>
            <a:r>
              <a:rPr lang="en-AU" dirty="0"/>
              <a:t>Click to add text, or click on the relevant icon at the centre of the placeholder to add: Table / Chart / SmartArt / Image / Media. There are seven type style levels. To access the type styles, click on the text and press the ‘Increase / Decrease List Level’ buttons in the Paragraph section of the Home ribbon.</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p:txBody>
      </p:sp>
    </p:spTree>
    <p:extLst>
      <p:ext uri="{BB962C8B-B14F-4D97-AF65-F5344CB8AC3E}">
        <p14:creationId xmlns:p14="http://schemas.microsoft.com/office/powerpoint/2010/main" val="54302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50/50 panel &amp; image">
    <p:bg>
      <p:bgPr>
        <a:solidFill>
          <a:schemeClr val="bg1"/>
        </a:solidFill>
        <a:effectLst/>
      </p:bgPr>
    </p:bg>
    <p:spTree>
      <p:nvGrpSpPr>
        <p:cNvPr id="1" name=""/>
        <p:cNvGrpSpPr/>
        <p:nvPr/>
      </p:nvGrpSpPr>
      <p:grpSpPr>
        <a:xfrm>
          <a:off x="0" y="0"/>
          <a:ext cx="0" cy="0"/>
          <a:chOff x="0" y="0"/>
          <a:chExt cx="0" cy="0"/>
        </a:xfrm>
      </p:grpSpPr>
      <p:pic>
        <p:nvPicPr>
          <p:cNvPr id="10" name="Picture Placeholder 18">
            <a:extLst>
              <a:ext uri="{FF2B5EF4-FFF2-40B4-BE49-F238E27FC236}">
                <a16:creationId xmlns:a16="http://schemas.microsoft.com/office/drawing/2014/main" id="{7C441A78-4D4B-478C-A69B-8E85031ADD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600" y="0"/>
            <a:ext cx="6096000" cy="6858000"/>
          </a:xfrm>
          <a:prstGeom prst="rect">
            <a:avLst/>
          </a:prstGeom>
        </p:spPr>
      </p:pic>
      <p:pic>
        <p:nvPicPr>
          <p:cNvPr id="9" name="Graphic 8">
            <a:extLst>
              <a:ext uri="{FF2B5EF4-FFF2-40B4-BE49-F238E27FC236}">
                <a16:creationId xmlns:a16="http://schemas.microsoft.com/office/drawing/2014/main" id="{EE5FEAAA-6BB8-418E-AADF-BF3BD0B0150B}"/>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1187" y="6227934"/>
            <a:ext cx="1436621" cy="200000"/>
          </a:xfrm>
          <a:prstGeom prst="rect">
            <a:avLst/>
          </a:prstGeom>
        </p:spPr>
      </p:pic>
      <p:sp>
        <p:nvSpPr>
          <p:cNvPr id="12" name="Rectangle 11">
            <a:extLst>
              <a:ext uri="{FF2B5EF4-FFF2-40B4-BE49-F238E27FC236}">
                <a16:creationId xmlns:a16="http://schemas.microsoft.com/office/drawing/2014/main" id="{3F23811A-CA3A-4F2F-B27F-54B469E97BFE}"/>
              </a:ext>
            </a:extLst>
          </p:cNvPr>
          <p:cNvSpPr>
            <a:spLocks noChangeArrowheads="1"/>
          </p:cNvSpPr>
          <p:nvPr userDrawn="1"/>
        </p:nvSpPr>
        <p:spPr bwMode="auto">
          <a:xfrm>
            <a:off x="0" y="1"/>
            <a:ext cx="6096000" cy="6858000"/>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AU" sz="900" noProof="0">
              <a:latin typeface="Sofia Pro Ultra Light" panose="00000500000000000000" pitchFamily="50" charset="0"/>
            </a:endParaRPr>
          </a:p>
        </p:txBody>
      </p:sp>
      <p:sp>
        <p:nvSpPr>
          <p:cNvPr id="18" name="Title 1">
            <a:extLst>
              <a:ext uri="{FF2B5EF4-FFF2-40B4-BE49-F238E27FC236}">
                <a16:creationId xmlns:a16="http://schemas.microsoft.com/office/drawing/2014/main" id="{C0FC5812-414E-42FC-8B43-ECEBED68A953}"/>
              </a:ext>
            </a:extLst>
          </p:cNvPr>
          <p:cNvSpPr>
            <a:spLocks noGrp="1"/>
          </p:cNvSpPr>
          <p:nvPr>
            <p:ph type="title" hasCustomPrompt="1"/>
          </p:nvPr>
        </p:nvSpPr>
        <p:spPr>
          <a:xfrm>
            <a:off x="806400" y="2351762"/>
            <a:ext cx="4531288" cy="387798"/>
          </a:xfrm>
        </p:spPr>
        <p:txBody>
          <a:bodyPr wrap="square">
            <a:spAutoFit/>
          </a:bodyPr>
          <a:lstStyle>
            <a:lvl1pPr>
              <a:defRPr sz="2800">
                <a:solidFill>
                  <a:schemeClr val="bg1"/>
                </a:solidFill>
              </a:defRPr>
            </a:lvl1pPr>
          </a:lstStyle>
          <a:p>
            <a:r>
              <a:rPr lang="en-AU" dirty="0"/>
              <a:t>Click here to enter title</a:t>
            </a:r>
            <a:endParaRPr lang="en-AU" noProof="0" dirty="0"/>
          </a:p>
        </p:txBody>
      </p:sp>
      <p:sp>
        <p:nvSpPr>
          <p:cNvPr id="19" name="Text Placeholder 7">
            <a:extLst>
              <a:ext uri="{FF2B5EF4-FFF2-40B4-BE49-F238E27FC236}">
                <a16:creationId xmlns:a16="http://schemas.microsoft.com/office/drawing/2014/main" id="{BFC33A84-C074-4CDE-9F8C-4ABA3F590023}"/>
              </a:ext>
            </a:extLst>
          </p:cNvPr>
          <p:cNvSpPr>
            <a:spLocks noGrp="1"/>
          </p:cNvSpPr>
          <p:nvPr>
            <p:ph type="body" sz="quarter" idx="10" hasCustomPrompt="1"/>
          </p:nvPr>
        </p:nvSpPr>
        <p:spPr>
          <a:xfrm>
            <a:off x="806400" y="3035104"/>
            <a:ext cx="4531100" cy="307777"/>
          </a:xfrm>
          <a:noFill/>
        </p:spPr>
        <p:txBody>
          <a:bodyPr wrap="square">
            <a:spAutoFit/>
          </a:bodyPr>
          <a:lstStyle>
            <a:lvl1pPr>
              <a:defRPr sz="2000">
                <a:solidFill>
                  <a:schemeClr val="bg1"/>
                </a:solidFill>
              </a:defRPr>
            </a:lvl1pPr>
          </a:lstStyle>
          <a:p>
            <a:pPr lvl="0"/>
            <a:r>
              <a:rPr lang="en-AU" dirty="0"/>
              <a:t>Click here to enter subtitle</a:t>
            </a:r>
            <a:endParaRPr lang="en-AU" noProof="0" dirty="0"/>
          </a:p>
        </p:txBody>
      </p:sp>
      <p:pic>
        <p:nvPicPr>
          <p:cNvPr id="20" name="Picture 19">
            <a:extLst>
              <a:ext uri="{FF2B5EF4-FFF2-40B4-BE49-F238E27FC236}">
                <a16:creationId xmlns:a16="http://schemas.microsoft.com/office/drawing/2014/main" id="{075D1149-FB8C-4C64-A09A-55FCAC9DEF99}"/>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91187" y="6360320"/>
            <a:ext cx="1367999" cy="192857"/>
          </a:xfrm>
          <a:prstGeom prst="rect">
            <a:avLst/>
          </a:prstGeom>
        </p:spPr>
      </p:pic>
      <p:cxnSp>
        <p:nvCxnSpPr>
          <p:cNvPr id="13" name="Straight Connector 12">
            <a:extLst>
              <a:ext uri="{FF2B5EF4-FFF2-40B4-BE49-F238E27FC236}">
                <a16:creationId xmlns:a16="http://schemas.microsoft.com/office/drawing/2014/main" id="{3B1F429E-608C-4860-8894-4C0ED30D408F}"/>
              </a:ext>
            </a:extLst>
          </p:cNvPr>
          <p:cNvCxnSpPr>
            <a:cxnSpLocks/>
          </p:cNvCxnSpPr>
          <p:nvPr userDrawn="1"/>
        </p:nvCxnSpPr>
        <p:spPr>
          <a:xfrm>
            <a:off x="791187" y="6183084"/>
            <a:ext cx="106142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426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50/50 panel &amp; image 2">
    <p:bg>
      <p:bgPr>
        <a:solidFill>
          <a:schemeClr val="bg1"/>
        </a:solidFill>
        <a:effectLst/>
      </p:bgPr>
    </p:bg>
    <p:spTree>
      <p:nvGrpSpPr>
        <p:cNvPr id="1" name=""/>
        <p:cNvGrpSpPr/>
        <p:nvPr/>
      </p:nvGrpSpPr>
      <p:grpSpPr>
        <a:xfrm>
          <a:off x="0" y="0"/>
          <a:ext cx="0" cy="0"/>
          <a:chOff x="0" y="0"/>
          <a:chExt cx="0" cy="0"/>
        </a:xfrm>
      </p:grpSpPr>
      <p:pic>
        <p:nvPicPr>
          <p:cNvPr id="11" name="Picture Placeholder 17">
            <a:extLst>
              <a:ext uri="{FF2B5EF4-FFF2-40B4-BE49-F238E27FC236}">
                <a16:creationId xmlns:a16="http://schemas.microsoft.com/office/drawing/2014/main" id="{C8846F18-8F9A-420F-A397-9CE0CE324C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600" y="0"/>
            <a:ext cx="6096000" cy="6858000"/>
          </a:xfrm>
          <a:prstGeom prst="rect">
            <a:avLst/>
          </a:prstGeom>
        </p:spPr>
      </p:pic>
      <p:pic>
        <p:nvPicPr>
          <p:cNvPr id="9" name="Graphic 8">
            <a:extLst>
              <a:ext uri="{FF2B5EF4-FFF2-40B4-BE49-F238E27FC236}">
                <a16:creationId xmlns:a16="http://schemas.microsoft.com/office/drawing/2014/main" id="{EE5FEAAA-6BB8-418E-AADF-BF3BD0B0150B}"/>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1187" y="6227934"/>
            <a:ext cx="1436621" cy="200000"/>
          </a:xfrm>
          <a:prstGeom prst="rect">
            <a:avLst/>
          </a:prstGeom>
        </p:spPr>
      </p:pic>
      <p:sp>
        <p:nvSpPr>
          <p:cNvPr id="12" name="Rectangle 11">
            <a:extLst>
              <a:ext uri="{FF2B5EF4-FFF2-40B4-BE49-F238E27FC236}">
                <a16:creationId xmlns:a16="http://schemas.microsoft.com/office/drawing/2014/main" id="{3F23811A-CA3A-4F2F-B27F-54B469E97BFE}"/>
              </a:ext>
            </a:extLst>
          </p:cNvPr>
          <p:cNvSpPr>
            <a:spLocks noChangeArrowheads="1"/>
          </p:cNvSpPr>
          <p:nvPr userDrawn="1"/>
        </p:nvSpPr>
        <p:spPr bwMode="auto">
          <a:xfrm>
            <a:off x="0" y="1"/>
            <a:ext cx="6096000" cy="6858000"/>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AU" sz="900" noProof="0">
              <a:latin typeface="Sofia Pro Ultra Light" panose="00000500000000000000" pitchFamily="50" charset="0"/>
            </a:endParaRPr>
          </a:p>
        </p:txBody>
      </p:sp>
      <p:sp>
        <p:nvSpPr>
          <p:cNvPr id="18" name="Title 1">
            <a:extLst>
              <a:ext uri="{FF2B5EF4-FFF2-40B4-BE49-F238E27FC236}">
                <a16:creationId xmlns:a16="http://schemas.microsoft.com/office/drawing/2014/main" id="{C0FC5812-414E-42FC-8B43-ECEBED68A953}"/>
              </a:ext>
            </a:extLst>
          </p:cNvPr>
          <p:cNvSpPr>
            <a:spLocks noGrp="1"/>
          </p:cNvSpPr>
          <p:nvPr>
            <p:ph type="title" hasCustomPrompt="1"/>
          </p:nvPr>
        </p:nvSpPr>
        <p:spPr>
          <a:xfrm>
            <a:off x="806400" y="2351762"/>
            <a:ext cx="4531288" cy="387798"/>
          </a:xfrm>
        </p:spPr>
        <p:txBody>
          <a:bodyPr wrap="square">
            <a:spAutoFit/>
          </a:bodyPr>
          <a:lstStyle>
            <a:lvl1pPr>
              <a:defRPr sz="2800">
                <a:solidFill>
                  <a:schemeClr val="bg1"/>
                </a:solidFill>
              </a:defRPr>
            </a:lvl1pPr>
          </a:lstStyle>
          <a:p>
            <a:r>
              <a:rPr lang="en-AU" dirty="0"/>
              <a:t>Click here to enter title</a:t>
            </a:r>
            <a:endParaRPr lang="en-AU" noProof="0" dirty="0"/>
          </a:p>
        </p:txBody>
      </p:sp>
      <p:sp>
        <p:nvSpPr>
          <p:cNvPr id="19" name="Text Placeholder 7">
            <a:extLst>
              <a:ext uri="{FF2B5EF4-FFF2-40B4-BE49-F238E27FC236}">
                <a16:creationId xmlns:a16="http://schemas.microsoft.com/office/drawing/2014/main" id="{BFC33A84-C074-4CDE-9F8C-4ABA3F590023}"/>
              </a:ext>
            </a:extLst>
          </p:cNvPr>
          <p:cNvSpPr>
            <a:spLocks noGrp="1"/>
          </p:cNvSpPr>
          <p:nvPr>
            <p:ph type="body" sz="quarter" idx="10" hasCustomPrompt="1"/>
          </p:nvPr>
        </p:nvSpPr>
        <p:spPr>
          <a:xfrm>
            <a:off x="806400" y="3035104"/>
            <a:ext cx="4531100" cy="307777"/>
          </a:xfrm>
          <a:noFill/>
        </p:spPr>
        <p:txBody>
          <a:bodyPr wrap="square">
            <a:spAutoFit/>
          </a:bodyPr>
          <a:lstStyle>
            <a:lvl1pPr>
              <a:defRPr sz="2000">
                <a:solidFill>
                  <a:schemeClr val="bg1"/>
                </a:solidFill>
              </a:defRPr>
            </a:lvl1pPr>
          </a:lstStyle>
          <a:p>
            <a:pPr lvl="0"/>
            <a:r>
              <a:rPr lang="en-AU" dirty="0"/>
              <a:t>Click here to enter subtitle</a:t>
            </a:r>
            <a:endParaRPr lang="en-AU" noProof="0" dirty="0"/>
          </a:p>
        </p:txBody>
      </p:sp>
      <p:pic>
        <p:nvPicPr>
          <p:cNvPr id="20" name="Picture 19">
            <a:extLst>
              <a:ext uri="{FF2B5EF4-FFF2-40B4-BE49-F238E27FC236}">
                <a16:creationId xmlns:a16="http://schemas.microsoft.com/office/drawing/2014/main" id="{075D1149-FB8C-4C64-A09A-55FCAC9DEF99}"/>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91187" y="6360320"/>
            <a:ext cx="1367999" cy="192857"/>
          </a:xfrm>
          <a:prstGeom prst="rect">
            <a:avLst/>
          </a:prstGeom>
        </p:spPr>
      </p:pic>
      <p:cxnSp>
        <p:nvCxnSpPr>
          <p:cNvPr id="10" name="Straight Connector 9">
            <a:extLst>
              <a:ext uri="{FF2B5EF4-FFF2-40B4-BE49-F238E27FC236}">
                <a16:creationId xmlns:a16="http://schemas.microsoft.com/office/drawing/2014/main" id="{FF1ED139-392F-4254-BF8A-E1713E61DFDB}"/>
              </a:ext>
            </a:extLst>
          </p:cNvPr>
          <p:cNvCxnSpPr>
            <a:cxnSpLocks/>
          </p:cNvCxnSpPr>
          <p:nvPr userDrawn="1"/>
        </p:nvCxnSpPr>
        <p:spPr>
          <a:xfrm>
            <a:off x="791187" y="6183084"/>
            <a:ext cx="106142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884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50/50 panel &amp; image placeholder">
    <p:bg>
      <p:bgPr>
        <a:solidFill>
          <a:schemeClr val="bg1"/>
        </a:solidFill>
        <a:effectLst/>
      </p:bgPr>
    </p:bg>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EBB98B79-4E41-4343-B5C7-61475A6F656E}"/>
              </a:ext>
            </a:extLst>
          </p:cNvPr>
          <p:cNvSpPr>
            <a:spLocks noGrp="1"/>
          </p:cNvSpPr>
          <p:nvPr>
            <p:ph type="pic" sz="quarter" idx="15" hasCustomPrompt="1"/>
          </p:nvPr>
        </p:nvSpPr>
        <p:spPr>
          <a:xfrm>
            <a:off x="6096600" y="0"/>
            <a:ext cx="6096000" cy="6858000"/>
          </a:xfrm>
          <a:solidFill>
            <a:schemeClr val="bg2">
              <a:lumMod val="90000"/>
            </a:schemeClr>
          </a:solidFill>
        </p:spPr>
        <p:txBody>
          <a:bodyPr lIns="720000" tIns="360000" rIns="360000" bIns="360000"/>
          <a:lstStyle>
            <a:lvl1pPr>
              <a:defRPr sz="1000" i="1">
                <a:solidFill>
                  <a:schemeClr val="tx1">
                    <a:lumMod val="65000"/>
                    <a:lumOff val="35000"/>
                  </a:schemeClr>
                </a:solidFill>
              </a:defRPr>
            </a:lvl1pPr>
          </a:lstStyle>
          <a:p>
            <a:r>
              <a:rPr lang="en-AU" noProof="0"/>
              <a:t>Click on the icon and follow the prompts to select your image.</a:t>
            </a:r>
          </a:p>
        </p:txBody>
      </p:sp>
      <p:pic>
        <p:nvPicPr>
          <p:cNvPr id="9" name="Graphic 8">
            <a:extLst>
              <a:ext uri="{FF2B5EF4-FFF2-40B4-BE49-F238E27FC236}">
                <a16:creationId xmlns:a16="http://schemas.microsoft.com/office/drawing/2014/main" id="{EE5FEAAA-6BB8-418E-AADF-BF3BD0B0150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1187" y="6227934"/>
            <a:ext cx="1436621" cy="200000"/>
          </a:xfrm>
          <a:prstGeom prst="rect">
            <a:avLst/>
          </a:prstGeom>
        </p:spPr>
      </p:pic>
      <p:sp>
        <p:nvSpPr>
          <p:cNvPr id="12" name="Rectangle 11">
            <a:extLst>
              <a:ext uri="{FF2B5EF4-FFF2-40B4-BE49-F238E27FC236}">
                <a16:creationId xmlns:a16="http://schemas.microsoft.com/office/drawing/2014/main" id="{3F23811A-CA3A-4F2F-B27F-54B469E97BFE}"/>
              </a:ext>
            </a:extLst>
          </p:cNvPr>
          <p:cNvSpPr>
            <a:spLocks noChangeArrowheads="1"/>
          </p:cNvSpPr>
          <p:nvPr userDrawn="1"/>
        </p:nvSpPr>
        <p:spPr bwMode="auto">
          <a:xfrm>
            <a:off x="0" y="0"/>
            <a:ext cx="6096000" cy="6862763"/>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AU" sz="900" noProof="0">
              <a:latin typeface="Sofia Pro Ultra Light" panose="00000500000000000000" pitchFamily="50" charset="0"/>
            </a:endParaRPr>
          </a:p>
        </p:txBody>
      </p:sp>
      <p:cxnSp>
        <p:nvCxnSpPr>
          <p:cNvPr id="15" name="Straight Connector 14">
            <a:extLst>
              <a:ext uri="{FF2B5EF4-FFF2-40B4-BE49-F238E27FC236}">
                <a16:creationId xmlns:a16="http://schemas.microsoft.com/office/drawing/2014/main" id="{D2EA3F13-FB1F-40FA-99F3-1AE938565464}"/>
              </a:ext>
            </a:extLst>
          </p:cNvPr>
          <p:cNvCxnSpPr>
            <a:cxnSpLocks/>
          </p:cNvCxnSpPr>
          <p:nvPr userDrawn="1"/>
        </p:nvCxnSpPr>
        <p:spPr>
          <a:xfrm>
            <a:off x="791187" y="6183084"/>
            <a:ext cx="53048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C0FC5812-414E-42FC-8B43-ECEBED68A953}"/>
              </a:ext>
            </a:extLst>
          </p:cNvPr>
          <p:cNvSpPr>
            <a:spLocks noGrp="1"/>
          </p:cNvSpPr>
          <p:nvPr>
            <p:ph type="title" hasCustomPrompt="1"/>
          </p:nvPr>
        </p:nvSpPr>
        <p:spPr>
          <a:xfrm>
            <a:off x="806400" y="2351762"/>
            <a:ext cx="4531288" cy="387798"/>
          </a:xfrm>
        </p:spPr>
        <p:txBody>
          <a:bodyPr wrap="square">
            <a:spAutoFit/>
          </a:bodyPr>
          <a:lstStyle>
            <a:lvl1pPr>
              <a:defRPr sz="2800">
                <a:solidFill>
                  <a:schemeClr val="bg1"/>
                </a:solidFill>
              </a:defRPr>
            </a:lvl1pPr>
          </a:lstStyle>
          <a:p>
            <a:r>
              <a:rPr lang="en-AU" dirty="0"/>
              <a:t>Click here to enter title</a:t>
            </a:r>
            <a:endParaRPr lang="en-AU" noProof="0" dirty="0"/>
          </a:p>
        </p:txBody>
      </p:sp>
      <p:sp>
        <p:nvSpPr>
          <p:cNvPr id="19" name="Text Placeholder 7">
            <a:extLst>
              <a:ext uri="{FF2B5EF4-FFF2-40B4-BE49-F238E27FC236}">
                <a16:creationId xmlns:a16="http://schemas.microsoft.com/office/drawing/2014/main" id="{BFC33A84-C074-4CDE-9F8C-4ABA3F590023}"/>
              </a:ext>
            </a:extLst>
          </p:cNvPr>
          <p:cNvSpPr>
            <a:spLocks noGrp="1"/>
          </p:cNvSpPr>
          <p:nvPr>
            <p:ph type="body" sz="quarter" idx="10" hasCustomPrompt="1"/>
          </p:nvPr>
        </p:nvSpPr>
        <p:spPr>
          <a:xfrm>
            <a:off x="806400" y="3035104"/>
            <a:ext cx="4531100" cy="307777"/>
          </a:xfrm>
          <a:noFill/>
        </p:spPr>
        <p:txBody>
          <a:bodyPr wrap="square">
            <a:spAutoFit/>
          </a:bodyPr>
          <a:lstStyle>
            <a:lvl1pPr>
              <a:defRPr sz="2000">
                <a:solidFill>
                  <a:schemeClr val="bg1"/>
                </a:solidFill>
              </a:defRPr>
            </a:lvl1pPr>
          </a:lstStyle>
          <a:p>
            <a:pPr lvl="0"/>
            <a:r>
              <a:rPr lang="en-AU" dirty="0"/>
              <a:t>Click here to enter subtitle</a:t>
            </a:r>
            <a:endParaRPr lang="en-AU" noProof="0" dirty="0"/>
          </a:p>
        </p:txBody>
      </p:sp>
      <p:pic>
        <p:nvPicPr>
          <p:cNvPr id="20" name="Picture 19">
            <a:extLst>
              <a:ext uri="{FF2B5EF4-FFF2-40B4-BE49-F238E27FC236}">
                <a16:creationId xmlns:a16="http://schemas.microsoft.com/office/drawing/2014/main" id="{075D1149-FB8C-4C64-A09A-55FCAC9DEF9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91187" y="6360320"/>
            <a:ext cx="1367999" cy="192857"/>
          </a:xfrm>
          <a:prstGeom prst="rect">
            <a:avLst/>
          </a:prstGeom>
        </p:spPr>
      </p:pic>
      <p:sp>
        <p:nvSpPr>
          <p:cNvPr id="21" name="Text Placeholder 7">
            <a:extLst>
              <a:ext uri="{FF2B5EF4-FFF2-40B4-BE49-F238E27FC236}">
                <a16:creationId xmlns:a16="http://schemas.microsoft.com/office/drawing/2014/main" id="{1017A3A3-01DA-406E-8310-990266FB7DBD}"/>
              </a:ext>
            </a:extLst>
          </p:cNvPr>
          <p:cNvSpPr>
            <a:spLocks noGrp="1"/>
          </p:cNvSpPr>
          <p:nvPr>
            <p:ph type="body" sz="quarter" idx="14" hasCustomPrompt="1"/>
          </p:nvPr>
        </p:nvSpPr>
        <p:spPr>
          <a:xfrm>
            <a:off x="6095401" y="6177684"/>
            <a:ext cx="5310000" cy="10800"/>
          </a:xfrm>
          <a:solidFill>
            <a:schemeClr val="bg1"/>
          </a:solidFill>
          <a:ln w="3175">
            <a:noFill/>
          </a:ln>
        </p:spPr>
        <p:txBody>
          <a:bodyPr/>
          <a:lstStyle>
            <a:lvl1pPr>
              <a:defRPr/>
            </a:lvl1pPr>
          </a:lstStyle>
          <a:p>
            <a:pPr lvl="0"/>
            <a:r>
              <a:rPr lang="en-AU" noProof="0"/>
              <a:t> </a:t>
            </a:r>
          </a:p>
        </p:txBody>
      </p:sp>
    </p:spTree>
    <p:extLst>
      <p:ext uri="{BB962C8B-B14F-4D97-AF65-F5344CB8AC3E}">
        <p14:creationId xmlns:p14="http://schemas.microsoft.com/office/powerpoint/2010/main" val="371769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1/3 panel and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5E9F32-2FF3-45C5-8A08-2BF3D42C0F28}"/>
              </a:ext>
            </a:extLst>
          </p:cNvPr>
          <p:cNvSpPr>
            <a:spLocks noChangeArrowheads="1"/>
          </p:cNvSpPr>
          <p:nvPr userDrawn="1"/>
        </p:nvSpPr>
        <p:spPr bwMode="auto">
          <a:xfrm>
            <a:off x="6401" y="0"/>
            <a:ext cx="3332956" cy="6862763"/>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AU" sz="900" dirty="0">
              <a:latin typeface="Sofia Pro Ultra Light" panose="00000500000000000000" pitchFamily="50" charset="0"/>
            </a:endParaRPr>
          </a:p>
        </p:txBody>
      </p:sp>
      <p:cxnSp>
        <p:nvCxnSpPr>
          <p:cNvPr id="12" name="Straight Connector 11">
            <a:extLst>
              <a:ext uri="{FF2B5EF4-FFF2-40B4-BE49-F238E27FC236}">
                <a16:creationId xmlns:a16="http://schemas.microsoft.com/office/drawing/2014/main" id="{8B3F8C6F-EA18-4238-9987-3B4DAE19BBD8}"/>
              </a:ext>
            </a:extLst>
          </p:cNvPr>
          <p:cNvCxnSpPr>
            <a:cxnSpLocks/>
          </p:cNvCxnSpPr>
          <p:nvPr userDrawn="1"/>
        </p:nvCxnSpPr>
        <p:spPr>
          <a:xfrm>
            <a:off x="791187" y="6183084"/>
            <a:ext cx="2548170" cy="54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007696BB-3E58-479B-9324-B116858A0202}"/>
              </a:ext>
            </a:extLst>
          </p:cNvPr>
          <p:cNvSpPr>
            <a:spLocks noGrp="1"/>
          </p:cNvSpPr>
          <p:nvPr>
            <p:ph type="title" hasCustomPrompt="1"/>
          </p:nvPr>
        </p:nvSpPr>
        <p:spPr>
          <a:xfrm>
            <a:off x="806400" y="1963963"/>
            <a:ext cx="2315989" cy="775597"/>
          </a:xfrm>
        </p:spPr>
        <p:txBody>
          <a:bodyPr>
            <a:spAutoFit/>
          </a:bodyPr>
          <a:lstStyle>
            <a:lvl1pPr>
              <a:defRPr>
                <a:solidFill>
                  <a:schemeClr val="bg1"/>
                </a:solidFill>
              </a:defRPr>
            </a:lvl1pPr>
          </a:lstStyle>
          <a:p>
            <a:r>
              <a:rPr lang="en-AU" dirty="0"/>
              <a:t>Click here to enter title</a:t>
            </a:r>
            <a:endParaRPr lang="en-AU" noProof="0" dirty="0"/>
          </a:p>
        </p:txBody>
      </p:sp>
      <p:sp>
        <p:nvSpPr>
          <p:cNvPr id="14" name="Text Placeholder 7">
            <a:extLst>
              <a:ext uri="{FF2B5EF4-FFF2-40B4-BE49-F238E27FC236}">
                <a16:creationId xmlns:a16="http://schemas.microsoft.com/office/drawing/2014/main" id="{4128B837-1AFE-4B21-A702-22D84C5BE9A8}"/>
              </a:ext>
            </a:extLst>
          </p:cNvPr>
          <p:cNvSpPr>
            <a:spLocks noGrp="1"/>
          </p:cNvSpPr>
          <p:nvPr>
            <p:ph type="body" sz="quarter" idx="10" hasCustomPrompt="1"/>
          </p:nvPr>
        </p:nvSpPr>
        <p:spPr>
          <a:xfrm>
            <a:off x="806400" y="3035104"/>
            <a:ext cx="2315802" cy="615553"/>
          </a:xfrm>
          <a:noFill/>
        </p:spPr>
        <p:txBody>
          <a:bodyPr wrap="square">
            <a:spAutoFit/>
          </a:bodyPr>
          <a:lstStyle>
            <a:lvl1pPr>
              <a:defRPr sz="2000">
                <a:solidFill>
                  <a:schemeClr val="bg1"/>
                </a:solidFill>
              </a:defRPr>
            </a:lvl1pPr>
          </a:lstStyle>
          <a:p>
            <a:pPr lvl="0"/>
            <a:r>
              <a:rPr lang="en-AU" dirty="0"/>
              <a:t>Click here to enter subtitle</a:t>
            </a:r>
          </a:p>
        </p:txBody>
      </p:sp>
      <p:sp>
        <p:nvSpPr>
          <p:cNvPr id="6" name="Content Placeholder 5">
            <a:extLst>
              <a:ext uri="{FF2B5EF4-FFF2-40B4-BE49-F238E27FC236}">
                <a16:creationId xmlns:a16="http://schemas.microsoft.com/office/drawing/2014/main" id="{6D04F3B3-8105-40EA-AAE1-A27EEA4BE6D7}"/>
              </a:ext>
            </a:extLst>
          </p:cNvPr>
          <p:cNvSpPr>
            <a:spLocks noGrp="1"/>
          </p:cNvSpPr>
          <p:nvPr>
            <p:ph sz="quarter" idx="11" hasCustomPrompt="1"/>
          </p:nvPr>
        </p:nvSpPr>
        <p:spPr>
          <a:xfrm>
            <a:off x="4099532" y="622300"/>
            <a:ext cx="7325704" cy="5183188"/>
          </a:xfrm>
        </p:spPr>
        <p:txBody>
          <a:bodyPr/>
          <a:lstStyle/>
          <a:p>
            <a:pPr lvl="0"/>
            <a:r>
              <a:rPr lang="en-AU" dirty="0"/>
              <a:t>Click to add text, or click on the relevant icon at the centre of the placeholder to add: Table / Chart / SmartArt / Image / Media. There are seven type style levels. To access the type styles, click on the text and press the ‘Increase / Decrease List Level’ buttons in the Paragraph section of the Home ribbon.</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p:txBody>
      </p:sp>
      <p:pic>
        <p:nvPicPr>
          <p:cNvPr id="18" name="Picture 17">
            <a:extLst>
              <a:ext uri="{FF2B5EF4-FFF2-40B4-BE49-F238E27FC236}">
                <a16:creationId xmlns:a16="http://schemas.microsoft.com/office/drawing/2014/main" id="{5386EE2A-9338-4CDA-A528-FFE48E5350A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1187" y="6360320"/>
            <a:ext cx="1367999" cy="192857"/>
          </a:xfrm>
          <a:prstGeom prst="rect">
            <a:avLst/>
          </a:prstGeom>
        </p:spPr>
      </p:pic>
    </p:spTree>
    <p:extLst>
      <p:ext uri="{BB962C8B-B14F-4D97-AF65-F5344CB8AC3E}">
        <p14:creationId xmlns:p14="http://schemas.microsoft.com/office/powerpoint/2010/main" val="237317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15EC74B-6223-4C4D-B8FD-1648BEB77959}"/>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91187" y="6360320"/>
            <a:ext cx="1368000" cy="192857"/>
          </a:xfrm>
          <a:prstGeom prst="rect">
            <a:avLst/>
          </a:prstGeom>
        </p:spPr>
      </p:pic>
      <p:sp>
        <p:nvSpPr>
          <p:cNvPr id="2" name="Title Placeholder 1"/>
          <p:cNvSpPr>
            <a:spLocks noGrp="1"/>
          </p:cNvSpPr>
          <p:nvPr>
            <p:ph type="title"/>
          </p:nvPr>
        </p:nvSpPr>
        <p:spPr>
          <a:xfrm>
            <a:off x="766576" y="365126"/>
            <a:ext cx="10587224" cy="592768"/>
          </a:xfrm>
          <a:prstGeom prst="rect">
            <a:avLst/>
          </a:prstGeom>
        </p:spPr>
        <p:txBody>
          <a:bodyPr vert="horz" lIns="0" tIns="0" rIns="0" bIns="0" rtlCol="0" anchor="b" anchorCtr="0">
            <a:noAutofit/>
          </a:bodyPr>
          <a:lstStyle/>
          <a:p>
            <a:r>
              <a:rPr lang="en-US" noProof="0"/>
              <a:t>Click to edit Master title style</a:t>
            </a:r>
            <a:endParaRPr lang="en-AU" noProof="0" dirty="0"/>
          </a:p>
        </p:txBody>
      </p:sp>
      <p:sp>
        <p:nvSpPr>
          <p:cNvPr id="10" name="Text Placeholder 9">
            <a:extLst>
              <a:ext uri="{FF2B5EF4-FFF2-40B4-BE49-F238E27FC236}">
                <a16:creationId xmlns:a16="http://schemas.microsoft.com/office/drawing/2014/main" id="{CF32C456-C474-4870-A6B3-7434A37422F1}"/>
              </a:ext>
            </a:extLst>
          </p:cNvPr>
          <p:cNvSpPr>
            <a:spLocks noGrp="1"/>
          </p:cNvSpPr>
          <p:nvPr>
            <p:ph type="body" idx="1"/>
          </p:nvPr>
        </p:nvSpPr>
        <p:spPr>
          <a:xfrm>
            <a:off x="766576" y="1628273"/>
            <a:ext cx="10658848" cy="417730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9" name="Straight Connector 8">
            <a:extLst>
              <a:ext uri="{FF2B5EF4-FFF2-40B4-BE49-F238E27FC236}">
                <a16:creationId xmlns:a16="http://schemas.microsoft.com/office/drawing/2014/main" id="{3B359B64-3291-4C82-B2D9-DF78A80B6CAF}"/>
              </a:ext>
            </a:extLst>
          </p:cNvPr>
          <p:cNvCxnSpPr>
            <a:cxnSpLocks/>
          </p:cNvCxnSpPr>
          <p:nvPr userDrawn="1"/>
        </p:nvCxnSpPr>
        <p:spPr>
          <a:xfrm>
            <a:off x="766576" y="6183084"/>
            <a:ext cx="1065884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B5B8E21-E9D1-4B23-962B-0FA238F81232}"/>
              </a:ext>
            </a:extLst>
          </p:cNvPr>
          <p:cNvSpPr/>
          <p:nvPr userDrawn="1"/>
        </p:nvSpPr>
        <p:spPr>
          <a:xfrm>
            <a:off x="11146970" y="6352796"/>
            <a:ext cx="278453" cy="153888"/>
          </a:xfrm>
          <a:prstGeom prst="rect">
            <a:avLst/>
          </a:prstGeom>
          <a:noFill/>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13B61-BB4D-AD42-BE2D-7D251B7C8B2F}" type="slidenum">
              <a:rPr lang="en-US" sz="1000" baseline="0" smtClean="0">
                <a:solidFill>
                  <a:schemeClr val="accent1"/>
                </a:solidFill>
                <a:latin typeface="Segoe UI" panose="020B0502040204020203" pitchFamily="34" charset="0"/>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1000" baseline="0" dirty="0">
              <a:solidFill>
                <a:schemeClr val="accent1"/>
              </a:solidFill>
              <a:latin typeface="Segoe UI" panose="020B0502040204020203" pitchFamily="34" charset="0"/>
              <a:cs typeface="Segoe UI" panose="020B0502040204020203" pitchFamily="34" charset="0"/>
            </a:endParaRPr>
          </a:p>
        </p:txBody>
      </p:sp>
      <p:sp>
        <p:nvSpPr>
          <p:cNvPr id="21" name="Rectangle 20">
            <a:extLst>
              <a:ext uri="{FF2B5EF4-FFF2-40B4-BE49-F238E27FC236}">
                <a16:creationId xmlns:a16="http://schemas.microsoft.com/office/drawing/2014/main" id="{9AB2B751-EEFB-42EF-88F5-1E900B55394B}"/>
              </a:ext>
            </a:extLst>
          </p:cNvPr>
          <p:cNvSpPr/>
          <p:nvPr userDrawn="1"/>
        </p:nvSpPr>
        <p:spPr>
          <a:xfrm>
            <a:off x="9060430" y="6361740"/>
            <a:ext cx="1893280" cy="153888"/>
          </a:xfrm>
          <a:prstGeom prst="rect">
            <a:avLst/>
          </a:prstGeom>
          <a:noFill/>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err="1">
                <a:solidFill>
                  <a:schemeClr val="accent1"/>
                </a:solidFill>
                <a:latin typeface="Segoe UI" panose="020B0502040204020203" pitchFamily="34" charset="0"/>
                <a:ea typeface="Poppins Light" charset="0"/>
                <a:cs typeface="Segoe UI" panose="020B0502040204020203" pitchFamily="34" charset="0"/>
              </a:rPr>
              <a:t>www.aither.com.au</a:t>
            </a:r>
            <a:endParaRPr lang="en-US" sz="1000" baseline="0" dirty="0">
              <a:solidFill>
                <a:schemeClr val="accent1"/>
              </a:solidFill>
              <a:latin typeface="Segoe UI" panose="020B0502040204020203" pitchFamily="34" charset="0"/>
              <a:cs typeface="Segoe UI" panose="020B0502040204020203" pitchFamily="34" charset="0"/>
            </a:endParaRPr>
          </a:p>
        </p:txBody>
      </p:sp>
      <p:cxnSp>
        <p:nvCxnSpPr>
          <p:cNvPr id="11" name="Straight Connector 10">
            <a:extLst>
              <a:ext uri="{FF2B5EF4-FFF2-40B4-BE49-F238E27FC236}">
                <a16:creationId xmlns:a16="http://schemas.microsoft.com/office/drawing/2014/main" id="{076371AC-E9F2-47B2-8F37-60D7A61EF901}"/>
              </a:ext>
            </a:extLst>
          </p:cNvPr>
          <p:cNvCxnSpPr>
            <a:cxnSpLocks/>
          </p:cNvCxnSpPr>
          <p:nvPr userDrawn="1"/>
        </p:nvCxnSpPr>
        <p:spPr>
          <a:xfrm>
            <a:off x="766576" y="1464437"/>
            <a:ext cx="52738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748770"/>
      </p:ext>
    </p:extLst>
  </p:cSld>
  <p:clrMap bg1="lt1" tx1="dk1" bg2="lt2" tx2="dk2" accent1="accent1" accent2="accent2" accent3="accent3" accent4="accent4" accent5="accent5" accent6="accent6" hlink="hlink" folHlink="folHlink"/>
  <p:sldLayoutIdLst>
    <p:sldLayoutId id="2147483678" r:id="rId1"/>
    <p:sldLayoutId id="2147483684" r:id="rId2"/>
    <p:sldLayoutId id="2147483681" r:id="rId3"/>
    <p:sldLayoutId id="2147483679" r:id="rId4"/>
    <p:sldLayoutId id="2147483673" r:id="rId5"/>
    <p:sldLayoutId id="2147483680" r:id="rId6"/>
    <p:sldLayoutId id="2147483682" r:id="rId7"/>
    <p:sldLayoutId id="2147483683" r:id="rId8"/>
    <p:sldLayoutId id="2147483671" r:id="rId9"/>
    <p:sldLayoutId id="2147483687" r:id="rId10"/>
    <p:sldLayoutId id="2147483685" r:id="rId11"/>
    <p:sldLayoutId id="2147483672" r:id="rId12"/>
    <p:sldLayoutId id="2147483658" r:id="rId13"/>
    <p:sldLayoutId id="2147483677" r:id="rId14"/>
    <p:sldLayoutId id="2147483659" r:id="rId15"/>
    <p:sldLayoutId id="2147483662" r:id="rId16"/>
    <p:sldLayoutId id="2147483663" r:id="rId17"/>
    <p:sldLayoutId id="2147483654" r:id="rId18"/>
    <p:sldLayoutId id="2147483655" r:id="rId19"/>
    <p:sldLayoutId id="2147483674" r:id="rId20"/>
    <p:sldLayoutId id="2147483675" r:id="rId21"/>
    <p:sldLayoutId id="2147483676" r:id="rId22"/>
  </p:sldLayoutIdLst>
  <p:hf hdr="0" ftr="0" dt="0"/>
  <p:txStyles>
    <p:titleStyle>
      <a:lvl1pPr algn="l" defTabSz="6858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sz="1650" kern="1200">
          <a:solidFill>
            <a:schemeClr val="tx2"/>
          </a:solidFill>
          <a:latin typeface="+mn-lt"/>
          <a:ea typeface="+mn-ea"/>
          <a:cs typeface="+mn-cs"/>
        </a:defRPr>
      </a:lvl1pPr>
      <a:lvl2pPr marL="180975" marR="0" indent="-180975" algn="l" defTabSz="914400" rtl="0" eaLnBrk="1" fontAlgn="auto" latinLnBrk="0" hangingPunct="1">
        <a:lnSpc>
          <a:spcPct val="100000"/>
        </a:lnSpc>
        <a:spcBef>
          <a:spcPts val="500"/>
        </a:spcBef>
        <a:spcAft>
          <a:spcPts val="300"/>
        </a:spcAft>
        <a:buClrTx/>
        <a:buSzTx/>
        <a:buFont typeface="Arial" panose="020B0604020202020204" pitchFamily="34" charset="0"/>
        <a:buChar char="•"/>
        <a:tabLst/>
        <a:defRPr sz="1650" kern="1200">
          <a:solidFill>
            <a:schemeClr val="tx2"/>
          </a:solidFill>
          <a:latin typeface="+mn-lt"/>
          <a:ea typeface="+mn-ea"/>
          <a:cs typeface="+mn-cs"/>
        </a:defRPr>
      </a:lvl2pPr>
      <a:lvl3pPr marL="361950" marR="0" indent="-180975" algn="l" defTabSz="914400" rtl="0" eaLnBrk="1" fontAlgn="auto" latinLnBrk="0" hangingPunct="1">
        <a:lnSpc>
          <a:spcPct val="100000"/>
        </a:lnSpc>
        <a:spcBef>
          <a:spcPts val="500"/>
        </a:spcBef>
        <a:spcAft>
          <a:spcPts val="300"/>
        </a:spcAft>
        <a:buClr>
          <a:schemeClr val="tx1"/>
        </a:buClr>
        <a:buSzTx/>
        <a:buFont typeface="Verdana" panose="020B0604030504040204" pitchFamily="34" charset="0"/>
        <a:buChar char="–"/>
        <a:tabLst/>
        <a:defRPr sz="1450" kern="1200">
          <a:solidFill>
            <a:schemeClr val="tx2"/>
          </a:solidFill>
          <a:latin typeface="+mn-lt"/>
          <a:ea typeface="+mn-ea"/>
          <a:cs typeface="+mn-cs"/>
        </a:defRPr>
      </a:lvl3pPr>
      <a:lvl4pPr marL="0" marR="0" indent="0" algn="l" defTabSz="914400" rtl="0" eaLnBrk="1" fontAlgn="auto" latinLnBrk="0" hangingPunct="1">
        <a:lnSpc>
          <a:spcPct val="90000"/>
        </a:lnSpc>
        <a:spcBef>
          <a:spcPts val="1200"/>
        </a:spcBef>
        <a:spcAft>
          <a:spcPts val="600"/>
        </a:spcAft>
        <a:buClrTx/>
        <a:buSzTx/>
        <a:buFont typeface="Wingdings" panose="05000000000000000000" pitchFamily="2" charset="2"/>
        <a:buNone/>
        <a:tabLst/>
        <a:defRPr sz="2000" kern="1200">
          <a:solidFill>
            <a:schemeClr val="accent2">
              <a:lumMod val="75000"/>
            </a:schemeClr>
          </a:solidFill>
          <a:latin typeface="+mn-lt"/>
          <a:ea typeface="+mn-ea"/>
          <a:cs typeface="+mn-cs"/>
        </a:defRPr>
      </a:lvl4pPr>
      <a:lvl5pPr marL="0" marR="0" indent="0" algn="l" defTabSz="914400" rtl="0" eaLnBrk="1" fontAlgn="auto" latinLnBrk="0" hangingPunct="1">
        <a:lnSpc>
          <a:spcPct val="100000"/>
        </a:lnSpc>
        <a:spcBef>
          <a:spcPts val="600"/>
        </a:spcBef>
        <a:spcAft>
          <a:spcPts val="300"/>
        </a:spcAft>
        <a:buClrTx/>
        <a:buSzTx/>
        <a:buFont typeface="Courier New" panose="02070309020205020404" pitchFamily="49" charset="0"/>
        <a:buNone/>
        <a:tabLst/>
        <a:defRPr sz="1800" b="0" kern="1200">
          <a:solidFill>
            <a:schemeClr val="accent1"/>
          </a:solidFill>
          <a:latin typeface="+mj-lt"/>
          <a:ea typeface="+mn-ea"/>
          <a:cs typeface="+mn-cs"/>
        </a:defRPr>
      </a:lvl5pPr>
      <a:lvl6pPr marL="263525" indent="-263525" algn="l" defTabSz="685800" rtl="0" eaLnBrk="1" latinLnBrk="0" hangingPunct="1">
        <a:lnSpc>
          <a:spcPct val="100000"/>
        </a:lnSpc>
        <a:spcBef>
          <a:spcPts val="500"/>
        </a:spcBef>
        <a:spcAft>
          <a:spcPts val="300"/>
        </a:spcAft>
        <a:buFont typeface="+mj-lt"/>
        <a:buAutoNum type="arabicPeriod"/>
        <a:defRPr sz="1650" kern="1200">
          <a:solidFill>
            <a:schemeClr val="tx2"/>
          </a:solidFill>
          <a:latin typeface="+mn-lt"/>
          <a:ea typeface="+mn-ea"/>
          <a:cs typeface="+mn-cs"/>
        </a:defRPr>
      </a:lvl6pPr>
      <a:lvl7pPr marL="539750" indent="-276225" algn="l" defTabSz="685800" rtl="0" eaLnBrk="1" latinLnBrk="0" hangingPunct="1">
        <a:lnSpc>
          <a:spcPct val="100000"/>
        </a:lnSpc>
        <a:spcBef>
          <a:spcPts val="500"/>
        </a:spcBef>
        <a:spcAft>
          <a:spcPts val="300"/>
        </a:spcAft>
        <a:buFont typeface="+mj-lt"/>
        <a:buAutoNum type="alphaLcPeriod"/>
        <a:defRPr sz="1450" kern="1200">
          <a:solidFill>
            <a:schemeClr val="tx2"/>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4" userDrawn="1">
          <p15:clr>
            <a:srgbClr val="F26B43"/>
          </p15:clr>
        </p15:guide>
        <p15:guide id="4" pos="7076" userDrawn="1">
          <p15:clr>
            <a:srgbClr val="F26B43"/>
          </p15:clr>
        </p15:guide>
        <p15:guide id="5"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body of water with trees around it&#10;&#10;Description automatically generated with medium confidence">
            <a:extLst>
              <a:ext uri="{FF2B5EF4-FFF2-40B4-BE49-F238E27FC236}">
                <a16:creationId xmlns:a16="http://schemas.microsoft.com/office/drawing/2014/main" id="{7B2C3264-9509-56B6-713F-855726B8064F}"/>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7" name="Text Placeholder 6">
            <a:extLst>
              <a:ext uri="{FF2B5EF4-FFF2-40B4-BE49-F238E27FC236}">
                <a16:creationId xmlns:a16="http://schemas.microsoft.com/office/drawing/2014/main" id="{2E48B686-31DC-8D4E-F496-7B5D3C1D833C}"/>
              </a:ext>
            </a:extLst>
          </p:cNvPr>
          <p:cNvSpPr>
            <a:spLocks noGrp="1"/>
          </p:cNvSpPr>
          <p:nvPr>
            <p:ph type="body" sz="quarter" idx="14"/>
          </p:nvPr>
        </p:nvSpPr>
        <p:spPr/>
        <p:txBody>
          <a:bodyPr/>
          <a:lstStyle/>
          <a:p>
            <a:endParaRPr lang="en-AU"/>
          </a:p>
        </p:txBody>
      </p:sp>
      <p:sp>
        <p:nvSpPr>
          <p:cNvPr id="2" name="Title 1">
            <a:extLst>
              <a:ext uri="{FF2B5EF4-FFF2-40B4-BE49-F238E27FC236}">
                <a16:creationId xmlns:a16="http://schemas.microsoft.com/office/drawing/2014/main" id="{CA5DDB3C-DEC8-4EEF-A940-90242F91B75D}"/>
              </a:ext>
            </a:extLst>
          </p:cNvPr>
          <p:cNvSpPr>
            <a:spLocks noGrp="1"/>
          </p:cNvSpPr>
          <p:nvPr>
            <p:ph type="title"/>
          </p:nvPr>
        </p:nvSpPr>
        <p:spPr>
          <a:xfrm>
            <a:off x="791540" y="1729630"/>
            <a:ext cx="4932000" cy="1551194"/>
          </a:xfrm>
        </p:spPr>
        <p:txBody>
          <a:bodyPr/>
          <a:lstStyle/>
          <a:p>
            <a:r>
              <a:rPr lang="en-GB" sz="2800" dirty="0"/>
              <a:t>Water availability and irrigation water demand from permanent horticulture in the southern MDB</a:t>
            </a:r>
            <a:endParaRPr lang="en-AU" sz="2800" dirty="0"/>
          </a:p>
        </p:txBody>
      </p:sp>
      <p:sp>
        <p:nvSpPr>
          <p:cNvPr id="3" name="Content Placeholder 2">
            <a:extLst>
              <a:ext uri="{FF2B5EF4-FFF2-40B4-BE49-F238E27FC236}">
                <a16:creationId xmlns:a16="http://schemas.microsoft.com/office/drawing/2014/main" id="{DFC10A43-326A-4CFE-A7E1-B0B7D899FA5E}"/>
              </a:ext>
            </a:extLst>
          </p:cNvPr>
          <p:cNvSpPr>
            <a:spLocks noGrp="1"/>
          </p:cNvSpPr>
          <p:nvPr>
            <p:ph sz="quarter" idx="10"/>
          </p:nvPr>
        </p:nvSpPr>
        <p:spPr/>
        <p:txBody>
          <a:bodyPr/>
          <a:lstStyle/>
          <a:p>
            <a:r>
              <a:rPr lang="en-AU" sz="1800" dirty="0"/>
              <a:t>2022 Update</a:t>
            </a:r>
          </a:p>
        </p:txBody>
      </p:sp>
      <p:sp>
        <p:nvSpPr>
          <p:cNvPr id="4" name="Content Placeholder 3">
            <a:extLst>
              <a:ext uri="{FF2B5EF4-FFF2-40B4-BE49-F238E27FC236}">
                <a16:creationId xmlns:a16="http://schemas.microsoft.com/office/drawing/2014/main" id="{8381745B-D670-4D81-82B4-11A570AB7346}"/>
              </a:ext>
            </a:extLst>
          </p:cNvPr>
          <p:cNvSpPr>
            <a:spLocks noGrp="1"/>
          </p:cNvSpPr>
          <p:nvPr>
            <p:ph sz="quarter" idx="13"/>
          </p:nvPr>
        </p:nvSpPr>
        <p:spPr/>
        <p:txBody>
          <a:bodyPr/>
          <a:lstStyle/>
          <a:p>
            <a:r>
              <a:rPr lang="en-AU" dirty="0" err="1"/>
              <a:t>AgVic</a:t>
            </a:r>
            <a:r>
              <a:rPr lang="en-AU" dirty="0"/>
              <a:t> Webinar | DEECA | Aither</a:t>
            </a:r>
          </a:p>
        </p:txBody>
      </p:sp>
      <p:sp>
        <p:nvSpPr>
          <p:cNvPr id="5" name="Content Placeholder 4">
            <a:extLst>
              <a:ext uri="{FF2B5EF4-FFF2-40B4-BE49-F238E27FC236}">
                <a16:creationId xmlns:a16="http://schemas.microsoft.com/office/drawing/2014/main" id="{6F93E57D-C48F-487D-B2C9-30CFD3BBE7CE}"/>
              </a:ext>
            </a:extLst>
          </p:cNvPr>
          <p:cNvSpPr>
            <a:spLocks noGrp="1"/>
          </p:cNvSpPr>
          <p:nvPr>
            <p:ph sz="quarter" idx="18"/>
          </p:nvPr>
        </p:nvSpPr>
        <p:spPr/>
        <p:txBody>
          <a:bodyPr/>
          <a:lstStyle/>
          <a:p>
            <a:r>
              <a:rPr lang="en-AU" dirty="0"/>
              <a:t>Chris Olszak | Rajiv Venkatraman</a:t>
            </a:r>
          </a:p>
        </p:txBody>
      </p:sp>
      <p:sp>
        <p:nvSpPr>
          <p:cNvPr id="6" name="Date Placeholder 12">
            <a:extLst>
              <a:ext uri="{FF2B5EF4-FFF2-40B4-BE49-F238E27FC236}">
                <a16:creationId xmlns:a16="http://schemas.microsoft.com/office/drawing/2014/main" id="{09F8521A-304C-4688-A481-CD73739784B7}"/>
              </a:ext>
            </a:extLst>
          </p:cNvPr>
          <p:cNvSpPr>
            <a:spLocks noGrp="1"/>
          </p:cNvSpPr>
          <p:nvPr>
            <p:ph type="dt" sz="half" idx="2"/>
          </p:nvPr>
        </p:nvSpPr>
        <p:spPr/>
        <p:txBody>
          <a:bodyPr/>
          <a:lstStyle/>
          <a:p>
            <a:r>
              <a:rPr lang="en-AU" dirty="0"/>
              <a:t>29 March 2023</a:t>
            </a:r>
          </a:p>
        </p:txBody>
      </p:sp>
    </p:spTree>
    <p:extLst>
      <p:ext uri="{BB962C8B-B14F-4D97-AF65-F5344CB8AC3E}">
        <p14:creationId xmlns:p14="http://schemas.microsoft.com/office/powerpoint/2010/main" val="3239335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D4CD0-5AB2-7F21-82B4-C80F659C54AB}"/>
              </a:ext>
            </a:extLst>
          </p:cNvPr>
          <p:cNvSpPr>
            <a:spLocks noGrp="1"/>
          </p:cNvSpPr>
          <p:nvPr>
            <p:ph type="title"/>
          </p:nvPr>
        </p:nvSpPr>
        <p:spPr>
          <a:xfrm>
            <a:off x="806400" y="2073600"/>
            <a:ext cx="2315989" cy="1551194"/>
          </a:xfrm>
        </p:spPr>
        <p:txBody>
          <a:bodyPr/>
          <a:lstStyle/>
          <a:p>
            <a:r>
              <a:rPr lang="en-AU" dirty="0"/>
              <a:t>Estimating existing water demand at maturity</a:t>
            </a:r>
          </a:p>
        </p:txBody>
      </p:sp>
      <p:graphicFrame>
        <p:nvGraphicFramePr>
          <p:cNvPr id="6" name="Chart 5">
            <a:extLst>
              <a:ext uri="{FF2B5EF4-FFF2-40B4-BE49-F238E27FC236}">
                <a16:creationId xmlns:a16="http://schemas.microsoft.com/office/drawing/2014/main" id="{DAA6636D-AE1D-4577-BD20-C1D4FD2E05AF}"/>
              </a:ext>
            </a:extLst>
          </p:cNvPr>
          <p:cNvGraphicFramePr>
            <a:graphicFrameLocks/>
          </p:cNvGraphicFramePr>
          <p:nvPr/>
        </p:nvGraphicFramePr>
        <p:xfrm>
          <a:off x="3654000" y="1825200"/>
          <a:ext cx="7930800" cy="394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379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D4CD0-5AB2-7F21-82B4-C80F659C54AB}"/>
              </a:ext>
            </a:extLst>
          </p:cNvPr>
          <p:cNvSpPr>
            <a:spLocks noGrp="1"/>
          </p:cNvSpPr>
          <p:nvPr>
            <p:ph type="title"/>
          </p:nvPr>
        </p:nvSpPr>
        <p:spPr>
          <a:xfrm>
            <a:off x="806400" y="2073600"/>
            <a:ext cx="2315989" cy="1551194"/>
          </a:xfrm>
        </p:spPr>
        <p:txBody>
          <a:bodyPr/>
          <a:lstStyle/>
          <a:p>
            <a:r>
              <a:rPr lang="en-AU" dirty="0"/>
              <a:t>Estimating existing water demand at maturity</a:t>
            </a:r>
          </a:p>
        </p:txBody>
      </p:sp>
      <p:graphicFrame>
        <p:nvGraphicFramePr>
          <p:cNvPr id="6" name="Chart 5">
            <a:extLst>
              <a:ext uri="{FF2B5EF4-FFF2-40B4-BE49-F238E27FC236}">
                <a16:creationId xmlns:a16="http://schemas.microsoft.com/office/drawing/2014/main" id="{DAA6636D-AE1D-4577-BD20-C1D4FD2E05AF}"/>
              </a:ext>
            </a:extLst>
          </p:cNvPr>
          <p:cNvGraphicFramePr>
            <a:graphicFrameLocks/>
          </p:cNvGraphicFramePr>
          <p:nvPr>
            <p:extLst>
              <p:ext uri="{D42A27DB-BD31-4B8C-83A1-F6EECF244321}">
                <p14:modId xmlns:p14="http://schemas.microsoft.com/office/powerpoint/2010/main" val="3000396216"/>
              </p:ext>
            </p:extLst>
          </p:nvPr>
        </p:nvGraphicFramePr>
        <p:xfrm>
          <a:off x="3654000" y="1825200"/>
          <a:ext cx="7930800" cy="394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1712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D4CD0-5AB2-7F21-82B4-C80F659C54AB}"/>
              </a:ext>
            </a:extLst>
          </p:cNvPr>
          <p:cNvSpPr>
            <a:spLocks noGrp="1"/>
          </p:cNvSpPr>
          <p:nvPr>
            <p:ph type="title"/>
          </p:nvPr>
        </p:nvSpPr>
        <p:spPr>
          <a:xfrm>
            <a:off x="806400" y="2073600"/>
            <a:ext cx="2315989" cy="1551194"/>
          </a:xfrm>
        </p:spPr>
        <p:txBody>
          <a:bodyPr/>
          <a:lstStyle/>
          <a:p>
            <a:r>
              <a:rPr lang="en-AU" dirty="0"/>
              <a:t>Estimating projected water demand</a:t>
            </a:r>
          </a:p>
        </p:txBody>
      </p:sp>
      <p:graphicFrame>
        <p:nvGraphicFramePr>
          <p:cNvPr id="3" name="Chart 2">
            <a:extLst>
              <a:ext uri="{FF2B5EF4-FFF2-40B4-BE49-F238E27FC236}">
                <a16:creationId xmlns:a16="http://schemas.microsoft.com/office/drawing/2014/main" id="{4063219C-17C0-473A-84D7-D89BA4EFF1AB}"/>
              </a:ext>
            </a:extLst>
          </p:cNvPr>
          <p:cNvGraphicFramePr>
            <a:graphicFrameLocks/>
          </p:cNvGraphicFramePr>
          <p:nvPr>
            <p:extLst>
              <p:ext uri="{D42A27DB-BD31-4B8C-83A1-F6EECF244321}">
                <p14:modId xmlns:p14="http://schemas.microsoft.com/office/powerpoint/2010/main" val="2469263254"/>
              </p:ext>
            </p:extLst>
          </p:nvPr>
        </p:nvGraphicFramePr>
        <p:xfrm>
          <a:off x="3654000" y="1825200"/>
          <a:ext cx="7930800" cy="394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63C2F3BE-8729-5E98-D1C7-8B410F657C0C}"/>
              </a:ext>
            </a:extLst>
          </p:cNvPr>
          <p:cNvSpPr/>
          <p:nvPr/>
        </p:nvSpPr>
        <p:spPr>
          <a:xfrm>
            <a:off x="3652650" y="1285097"/>
            <a:ext cx="8137731" cy="433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dirty="0">
                <a:solidFill>
                  <a:schemeClr val="accent2"/>
                </a:solidFill>
              </a:rPr>
              <a:t>Comparison of additional water usage of planned permanent horticultural crops at maturity included in the Version 2 and Version 3 analyses.</a:t>
            </a:r>
            <a:endParaRPr lang="en-AU" sz="1700" dirty="0">
              <a:solidFill>
                <a:schemeClr val="accent2"/>
              </a:solidFill>
            </a:endParaRPr>
          </a:p>
        </p:txBody>
      </p:sp>
    </p:spTree>
    <p:extLst>
      <p:ext uri="{BB962C8B-B14F-4D97-AF65-F5344CB8AC3E}">
        <p14:creationId xmlns:p14="http://schemas.microsoft.com/office/powerpoint/2010/main" val="1431453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D4CD0-5AB2-7F21-82B4-C80F659C54AB}"/>
              </a:ext>
            </a:extLst>
          </p:cNvPr>
          <p:cNvSpPr>
            <a:spLocks noGrp="1"/>
          </p:cNvSpPr>
          <p:nvPr>
            <p:ph type="title"/>
          </p:nvPr>
        </p:nvSpPr>
        <p:spPr>
          <a:xfrm>
            <a:off x="806400" y="2073600"/>
            <a:ext cx="2315989" cy="1551194"/>
          </a:xfrm>
        </p:spPr>
        <p:txBody>
          <a:bodyPr/>
          <a:lstStyle/>
          <a:p>
            <a:r>
              <a:rPr lang="en-AU" dirty="0"/>
              <a:t>Estimating projected water demand</a:t>
            </a:r>
          </a:p>
        </p:txBody>
      </p:sp>
      <p:graphicFrame>
        <p:nvGraphicFramePr>
          <p:cNvPr id="3" name="Chart 2">
            <a:extLst>
              <a:ext uri="{FF2B5EF4-FFF2-40B4-BE49-F238E27FC236}">
                <a16:creationId xmlns:a16="http://schemas.microsoft.com/office/drawing/2014/main" id="{4063219C-17C0-473A-84D7-D89BA4EFF1AB}"/>
              </a:ext>
            </a:extLst>
          </p:cNvPr>
          <p:cNvGraphicFramePr>
            <a:graphicFrameLocks/>
          </p:cNvGraphicFramePr>
          <p:nvPr>
            <p:extLst>
              <p:ext uri="{D42A27DB-BD31-4B8C-83A1-F6EECF244321}">
                <p14:modId xmlns:p14="http://schemas.microsoft.com/office/powerpoint/2010/main" val="1673192555"/>
              </p:ext>
            </p:extLst>
          </p:nvPr>
        </p:nvGraphicFramePr>
        <p:xfrm>
          <a:off x="3654000" y="1825200"/>
          <a:ext cx="7930800" cy="394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63C2F3BE-8729-5E98-D1C7-8B410F657C0C}"/>
              </a:ext>
            </a:extLst>
          </p:cNvPr>
          <p:cNvSpPr/>
          <p:nvPr/>
        </p:nvSpPr>
        <p:spPr>
          <a:xfrm>
            <a:off x="3652650" y="1285097"/>
            <a:ext cx="8137731" cy="433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dirty="0">
                <a:solidFill>
                  <a:schemeClr val="accent2"/>
                </a:solidFill>
              </a:rPr>
              <a:t>Comparison of additional water usage of planned permanent horticultural crops at maturity included in the Version 2 and Version 3 analyses.</a:t>
            </a:r>
            <a:endParaRPr lang="en-AU" sz="1700" dirty="0">
              <a:solidFill>
                <a:schemeClr val="accent2"/>
              </a:solidFill>
            </a:endParaRPr>
          </a:p>
        </p:txBody>
      </p:sp>
    </p:spTree>
    <p:extLst>
      <p:ext uri="{BB962C8B-B14F-4D97-AF65-F5344CB8AC3E}">
        <p14:creationId xmlns:p14="http://schemas.microsoft.com/office/powerpoint/2010/main" val="1024343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D4CD0-5AB2-7F21-82B4-C80F659C54AB}"/>
              </a:ext>
            </a:extLst>
          </p:cNvPr>
          <p:cNvSpPr>
            <a:spLocks noGrp="1"/>
          </p:cNvSpPr>
          <p:nvPr>
            <p:ph type="title"/>
          </p:nvPr>
        </p:nvSpPr>
        <p:spPr>
          <a:xfrm>
            <a:off x="806400" y="2073600"/>
            <a:ext cx="2315989" cy="1551194"/>
          </a:xfrm>
        </p:spPr>
        <p:txBody>
          <a:bodyPr/>
          <a:lstStyle/>
          <a:p>
            <a:r>
              <a:rPr lang="en-AU" dirty="0"/>
              <a:t>Estimating projected water demand</a:t>
            </a:r>
          </a:p>
        </p:txBody>
      </p:sp>
      <p:graphicFrame>
        <p:nvGraphicFramePr>
          <p:cNvPr id="3" name="Chart 2">
            <a:extLst>
              <a:ext uri="{FF2B5EF4-FFF2-40B4-BE49-F238E27FC236}">
                <a16:creationId xmlns:a16="http://schemas.microsoft.com/office/drawing/2014/main" id="{4063219C-17C0-473A-84D7-D89BA4EFF1AB}"/>
              </a:ext>
            </a:extLst>
          </p:cNvPr>
          <p:cNvGraphicFramePr>
            <a:graphicFrameLocks/>
          </p:cNvGraphicFramePr>
          <p:nvPr/>
        </p:nvGraphicFramePr>
        <p:xfrm>
          <a:off x="3654000" y="1825200"/>
          <a:ext cx="7930800" cy="394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63C2F3BE-8729-5E98-D1C7-8B410F657C0C}"/>
              </a:ext>
            </a:extLst>
          </p:cNvPr>
          <p:cNvSpPr/>
          <p:nvPr/>
        </p:nvSpPr>
        <p:spPr>
          <a:xfrm>
            <a:off x="3652650" y="1285097"/>
            <a:ext cx="8137731" cy="433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dirty="0">
                <a:solidFill>
                  <a:schemeClr val="accent2"/>
                </a:solidFill>
              </a:rPr>
              <a:t>Comparison of additional water usage of planned permanent horticultural crops at maturity included in the Version 2 and Version 3 analyses.</a:t>
            </a:r>
            <a:endParaRPr lang="en-AU" sz="1700" dirty="0">
              <a:solidFill>
                <a:schemeClr val="accent2"/>
              </a:solidFill>
            </a:endParaRPr>
          </a:p>
        </p:txBody>
      </p:sp>
    </p:spTree>
    <p:extLst>
      <p:ext uri="{BB962C8B-B14F-4D97-AF65-F5344CB8AC3E}">
        <p14:creationId xmlns:p14="http://schemas.microsoft.com/office/powerpoint/2010/main" val="1081336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A55EB-0B66-4B57-AF0A-5039C395A383}"/>
              </a:ext>
            </a:extLst>
          </p:cNvPr>
          <p:cNvSpPr>
            <a:spLocks noGrp="1"/>
          </p:cNvSpPr>
          <p:nvPr>
            <p:ph type="title"/>
          </p:nvPr>
        </p:nvSpPr>
        <p:spPr>
          <a:xfrm>
            <a:off x="806400" y="2350800"/>
            <a:ext cx="4531288" cy="775597"/>
          </a:xfrm>
        </p:spPr>
        <p:txBody>
          <a:bodyPr/>
          <a:lstStyle/>
          <a:p>
            <a:r>
              <a:rPr lang="en-AU" dirty="0"/>
              <a:t>What are the key findings from the 2022 update?</a:t>
            </a:r>
          </a:p>
        </p:txBody>
      </p:sp>
      <p:pic>
        <p:nvPicPr>
          <p:cNvPr id="8" name="Picture Placeholder 7">
            <a:extLst>
              <a:ext uri="{FF2B5EF4-FFF2-40B4-BE49-F238E27FC236}">
                <a16:creationId xmlns:a16="http://schemas.microsoft.com/office/drawing/2014/main" id="{40E326A3-7AA6-4265-90A3-2DB189600D6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p:blipFill>
        <p:spPr>
          <a:xfrm>
            <a:off x="6096600" y="0"/>
            <a:ext cx="6096000" cy="6858000"/>
          </a:xfrm>
        </p:spPr>
      </p:pic>
    </p:spTree>
    <p:extLst>
      <p:ext uri="{BB962C8B-B14F-4D97-AF65-F5344CB8AC3E}">
        <p14:creationId xmlns:p14="http://schemas.microsoft.com/office/powerpoint/2010/main" val="2143176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F0EDB0-FF0E-4D1B-A8E8-EB55A5311BF2}"/>
              </a:ext>
            </a:extLst>
          </p:cNvPr>
          <p:cNvSpPr>
            <a:spLocks noGrp="1"/>
          </p:cNvSpPr>
          <p:nvPr>
            <p:ph type="title"/>
          </p:nvPr>
        </p:nvSpPr>
        <p:spPr/>
        <p:txBody>
          <a:bodyPr/>
          <a:lstStyle/>
          <a:p>
            <a:r>
              <a:rPr lang="en-AU" dirty="0"/>
              <a:t>Findings are reported for two regions in the southern MDB</a:t>
            </a:r>
          </a:p>
        </p:txBody>
      </p:sp>
      <p:sp>
        <p:nvSpPr>
          <p:cNvPr id="9" name="Text Placeholder 8">
            <a:extLst>
              <a:ext uri="{FF2B5EF4-FFF2-40B4-BE49-F238E27FC236}">
                <a16:creationId xmlns:a16="http://schemas.microsoft.com/office/drawing/2014/main" id="{A2C399E2-1735-46E6-83FA-BB5424E39EF7}"/>
              </a:ext>
            </a:extLst>
          </p:cNvPr>
          <p:cNvSpPr>
            <a:spLocks noGrp="1"/>
          </p:cNvSpPr>
          <p:nvPr>
            <p:ph type="body" sz="quarter" idx="15"/>
          </p:nvPr>
        </p:nvSpPr>
        <p:spPr>
          <a:xfrm>
            <a:off x="765275" y="1630837"/>
            <a:ext cx="4026533" cy="4174739"/>
          </a:xfrm>
        </p:spPr>
        <p:txBody>
          <a:bodyPr/>
          <a:lstStyle/>
          <a:p>
            <a:pPr marL="342900" indent="-342900">
              <a:buAutoNum type="arabicPeriod"/>
            </a:pPr>
            <a:r>
              <a:rPr lang="en-AU" b="1" dirty="0"/>
              <a:t>Connected Murray </a:t>
            </a:r>
            <a:r>
              <a:rPr lang="en-AU" dirty="0"/>
              <a:t>– all coloured zones on the map.</a:t>
            </a:r>
          </a:p>
          <a:p>
            <a:pPr marL="342900" indent="-342900">
              <a:buAutoNum type="arabicPeriod"/>
            </a:pPr>
            <a:r>
              <a:rPr lang="en-AU" b="1" dirty="0"/>
              <a:t>Lower Murray </a:t>
            </a:r>
            <a:r>
              <a:rPr lang="en-AU" dirty="0"/>
              <a:t>– dark blue zones on the map.</a:t>
            </a:r>
          </a:p>
        </p:txBody>
      </p:sp>
      <p:sp>
        <p:nvSpPr>
          <p:cNvPr id="7" name="Text Placeholder 6">
            <a:extLst>
              <a:ext uri="{FF2B5EF4-FFF2-40B4-BE49-F238E27FC236}">
                <a16:creationId xmlns:a16="http://schemas.microsoft.com/office/drawing/2014/main" id="{E6D91478-704D-48A5-8E3B-A72C3F63EB09}"/>
              </a:ext>
            </a:extLst>
          </p:cNvPr>
          <p:cNvSpPr>
            <a:spLocks noGrp="1"/>
          </p:cNvSpPr>
          <p:nvPr>
            <p:ph type="body" sz="quarter" idx="10"/>
          </p:nvPr>
        </p:nvSpPr>
        <p:spPr/>
        <p:txBody>
          <a:bodyPr/>
          <a:lstStyle/>
          <a:p>
            <a:endParaRPr lang="en-AU" dirty="0"/>
          </a:p>
        </p:txBody>
      </p:sp>
      <p:pic>
        <p:nvPicPr>
          <p:cNvPr id="5" name="Picture 4" descr="A close up of text on a black background&#10;&#10;Description automatically generated">
            <a:extLst>
              <a:ext uri="{FF2B5EF4-FFF2-40B4-BE49-F238E27FC236}">
                <a16:creationId xmlns:a16="http://schemas.microsoft.com/office/drawing/2014/main" id="{5103925C-FE96-427A-AEEC-76AD03C8A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086" y="1622797"/>
            <a:ext cx="6264338" cy="4460760"/>
          </a:xfrm>
          <a:prstGeom prst="rect">
            <a:avLst/>
          </a:prstGeom>
        </p:spPr>
      </p:pic>
    </p:spTree>
    <p:extLst>
      <p:ext uri="{BB962C8B-B14F-4D97-AF65-F5344CB8AC3E}">
        <p14:creationId xmlns:p14="http://schemas.microsoft.com/office/powerpoint/2010/main" val="208698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CB1B7-6E45-4F92-9320-0D7CB6291F98}"/>
              </a:ext>
            </a:extLst>
          </p:cNvPr>
          <p:cNvSpPr>
            <a:spLocks noGrp="1"/>
          </p:cNvSpPr>
          <p:nvPr>
            <p:ph type="title"/>
          </p:nvPr>
        </p:nvSpPr>
        <p:spPr/>
        <p:txBody>
          <a:bodyPr/>
          <a:lstStyle/>
          <a:p>
            <a:r>
              <a:rPr lang="en-AU" dirty="0"/>
              <a:t>Existing permanent horticulture plantings at full maturity could consume 1,200 GL.</a:t>
            </a:r>
          </a:p>
        </p:txBody>
      </p:sp>
      <p:sp>
        <p:nvSpPr>
          <p:cNvPr id="3" name="Text Placeholder 2">
            <a:extLst>
              <a:ext uri="{FF2B5EF4-FFF2-40B4-BE49-F238E27FC236}">
                <a16:creationId xmlns:a16="http://schemas.microsoft.com/office/drawing/2014/main" id="{A4793ACF-3714-46E2-B080-FB1C736BDF65}"/>
              </a:ext>
            </a:extLst>
          </p:cNvPr>
          <p:cNvSpPr>
            <a:spLocks noGrp="1"/>
          </p:cNvSpPr>
          <p:nvPr>
            <p:ph type="body" sz="quarter" idx="10"/>
          </p:nvPr>
        </p:nvSpPr>
        <p:spPr>
          <a:xfrm>
            <a:off x="766763" y="1022919"/>
            <a:ext cx="10587037" cy="307777"/>
          </a:xfrm>
        </p:spPr>
        <p:txBody>
          <a:bodyPr/>
          <a:lstStyle/>
          <a:p>
            <a:r>
              <a:rPr lang="en-AU" dirty="0"/>
              <a:t>Lower Murray region – existing plantings at full maturity</a:t>
            </a:r>
          </a:p>
        </p:txBody>
      </p:sp>
      <p:grpSp>
        <p:nvGrpSpPr>
          <p:cNvPr id="5" name="Group 4">
            <a:extLst>
              <a:ext uri="{FF2B5EF4-FFF2-40B4-BE49-F238E27FC236}">
                <a16:creationId xmlns:a16="http://schemas.microsoft.com/office/drawing/2014/main" id="{3ACE3127-3D1A-E2CC-DE89-FCBBDACC67B6}"/>
              </a:ext>
            </a:extLst>
          </p:cNvPr>
          <p:cNvGrpSpPr/>
          <p:nvPr/>
        </p:nvGrpSpPr>
        <p:grpSpPr>
          <a:xfrm>
            <a:off x="766576" y="1544320"/>
            <a:ext cx="10587037" cy="4754880"/>
            <a:chOff x="0" y="0"/>
            <a:chExt cx="11196000" cy="5436000"/>
          </a:xfrm>
        </p:grpSpPr>
        <p:graphicFrame>
          <p:nvGraphicFramePr>
            <p:cNvPr id="7" name="Chart 6">
              <a:extLst>
                <a:ext uri="{FF2B5EF4-FFF2-40B4-BE49-F238E27FC236}">
                  <a16:creationId xmlns:a16="http://schemas.microsoft.com/office/drawing/2014/main" id="{B995A028-7E49-4AB0-B26A-E1C6F812E1C5}"/>
                </a:ext>
              </a:extLst>
            </p:cNvPr>
            <p:cNvGraphicFramePr>
              <a:graphicFrameLocks/>
            </p:cNvGraphicFramePr>
            <p:nvPr>
              <p:extLst>
                <p:ext uri="{D42A27DB-BD31-4B8C-83A1-F6EECF244321}">
                  <p14:modId xmlns:p14="http://schemas.microsoft.com/office/powerpoint/2010/main" val="1832473674"/>
                </p:ext>
              </p:extLst>
            </p:nvPr>
          </p:nvGraphicFramePr>
          <p:xfrm>
            <a:off x="0" y="0"/>
            <a:ext cx="11196000" cy="54360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E951AF7B-AB20-48AA-95F5-4005A3A6C4CD}"/>
                </a:ext>
              </a:extLst>
            </p:cNvPr>
            <p:cNvCxnSpPr/>
            <p:nvPr/>
          </p:nvCxnSpPr>
          <p:spPr>
            <a:xfrm>
              <a:off x="9050936" y="215282"/>
              <a:ext cx="0" cy="4140000"/>
            </a:xfrm>
            <a:prstGeom prst="line">
              <a:avLst/>
            </a:prstGeom>
            <a:noFill/>
            <a:ln w="12700" cap="flat" cmpd="sng" algn="ctr">
              <a:solidFill>
                <a:srgbClr val="D9D9D9"/>
              </a:solidFill>
              <a:prstDash val="dash"/>
              <a:miter lim="800000"/>
            </a:ln>
            <a:effectLst/>
          </p:spPr>
        </p:cxnSp>
      </p:grpSp>
    </p:spTree>
    <p:extLst>
      <p:ext uri="{BB962C8B-B14F-4D97-AF65-F5344CB8AC3E}">
        <p14:creationId xmlns:p14="http://schemas.microsoft.com/office/powerpoint/2010/main" val="1482856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CB1B7-6E45-4F92-9320-0D7CB6291F98}"/>
              </a:ext>
            </a:extLst>
          </p:cNvPr>
          <p:cNvSpPr>
            <a:spLocks noGrp="1"/>
          </p:cNvSpPr>
          <p:nvPr>
            <p:ph type="title"/>
          </p:nvPr>
        </p:nvSpPr>
        <p:spPr/>
        <p:txBody>
          <a:bodyPr/>
          <a:lstStyle/>
          <a:p>
            <a:r>
              <a:rPr lang="en-AU" dirty="0"/>
              <a:t>Existing permanent horticulture plantings at full maturity could consume 1,200 GL.</a:t>
            </a:r>
          </a:p>
        </p:txBody>
      </p:sp>
      <p:sp>
        <p:nvSpPr>
          <p:cNvPr id="3" name="Text Placeholder 2">
            <a:extLst>
              <a:ext uri="{FF2B5EF4-FFF2-40B4-BE49-F238E27FC236}">
                <a16:creationId xmlns:a16="http://schemas.microsoft.com/office/drawing/2014/main" id="{A4793ACF-3714-46E2-B080-FB1C736BDF65}"/>
              </a:ext>
            </a:extLst>
          </p:cNvPr>
          <p:cNvSpPr>
            <a:spLocks noGrp="1"/>
          </p:cNvSpPr>
          <p:nvPr>
            <p:ph type="body" sz="quarter" idx="10"/>
          </p:nvPr>
        </p:nvSpPr>
        <p:spPr>
          <a:xfrm>
            <a:off x="766763" y="1022919"/>
            <a:ext cx="10587037" cy="307777"/>
          </a:xfrm>
        </p:spPr>
        <p:txBody>
          <a:bodyPr/>
          <a:lstStyle/>
          <a:p>
            <a:r>
              <a:rPr lang="en-AU" dirty="0"/>
              <a:t>Lower Murray region – existing plantings at full maturity</a:t>
            </a:r>
          </a:p>
        </p:txBody>
      </p:sp>
      <p:grpSp>
        <p:nvGrpSpPr>
          <p:cNvPr id="5" name="Group 4">
            <a:extLst>
              <a:ext uri="{FF2B5EF4-FFF2-40B4-BE49-F238E27FC236}">
                <a16:creationId xmlns:a16="http://schemas.microsoft.com/office/drawing/2014/main" id="{3ACE3127-3D1A-E2CC-DE89-FCBBDACC67B6}"/>
              </a:ext>
            </a:extLst>
          </p:cNvPr>
          <p:cNvGrpSpPr/>
          <p:nvPr/>
        </p:nvGrpSpPr>
        <p:grpSpPr>
          <a:xfrm>
            <a:off x="766576" y="1544320"/>
            <a:ext cx="10587037" cy="4754880"/>
            <a:chOff x="0" y="0"/>
            <a:chExt cx="11196000" cy="5436000"/>
          </a:xfrm>
        </p:grpSpPr>
        <p:graphicFrame>
          <p:nvGraphicFramePr>
            <p:cNvPr id="7" name="Chart 6">
              <a:extLst>
                <a:ext uri="{FF2B5EF4-FFF2-40B4-BE49-F238E27FC236}">
                  <a16:creationId xmlns:a16="http://schemas.microsoft.com/office/drawing/2014/main" id="{B995A028-7E49-4AB0-B26A-E1C6F812E1C5}"/>
                </a:ext>
              </a:extLst>
            </p:cNvPr>
            <p:cNvGraphicFramePr>
              <a:graphicFrameLocks/>
            </p:cNvGraphicFramePr>
            <p:nvPr>
              <p:extLst>
                <p:ext uri="{D42A27DB-BD31-4B8C-83A1-F6EECF244321}">
                  <p14:modId xmlns:p14="http://schemas.microsoft.com/office/powerpoint/2010/main" val="1419515935"/>
                </p:ext>
              </p:extLst>
            </p:nvPr>
          </p:nvGraphicFramePr>
          <p:xfrm>
            <a:off x="0" y="0"/>
            <a:ext cx="11196000" cy="54360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E951AF7B-AB20-48AA-95F5-4005A3A6C4CD}"/>
                </a:ext>
              </a:extLst>
            </p:cNvPr>
            <p:cNvCxnSpPr/>
            <p:nvPr/>
          </p:nvCxnSpPr>
          <p:spPr>
            <a:xfrm>
              <a:off x="9050936" y="215282"/>
              <a:ext cx="0" cy="4140000"/>
            </a:xfrm>
            <a:prstGeom prst="line">
              <a:avLst/>
            </a:prstGeom>
            <a:noFill/>
            <a:ln w="12700" cap="flat" cmpd="sng" algn="ctr">
              <a:solidFill>
                <a:srgbClr val="D9D9D9"/>
              </a:solidFill>
              <a:prstDash val="dash"/>
              <a:miter lim="800000"/>
            </a:ln>
            <a:effectLst/>
          </p:spPr>
        </p:cxnSp>
      </p:grpSp>
    </p:spTree>
    <p:extLst>
      <p:ext uri="{BB962C8B-B14F-4D97-AF65-F5344CB8AC3E}">
        <p14:creationId xmlns:p14="http://schemas.microsoft.com/office/powerpoint/2010/main" val="1300451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CB1B7-6E45-4F92-9320-0D7CB6291F98}"/>
              </a:ext>
            </a:extLst>
          </p:cNvPr>
          <p:cNvSpPr>
            <a:spLocks noGrp="1"/>
          </p:cNvSpPr>
          <p:nvPr>
            <p:ph type="title"/>
          </p:nvPr>
        </p:nvSpPr>
        <p:spPr/>
        <p:txBody>
          <a:bodyPr/>
          <a:lstStyle/>
          <a:p>
            <a:r>
              <a:rPr lang="en-US" sz="2800" dirty="0"/>
              <a:t>The within-region water available may vary by more than 1,000 GL between wet and extreme dry years.</a:t>
            </a:r>
            <a:endParaRPr lang="en-AU" dirty="0"/>
          </a:p>
        </p:txBody>
      </p:sp>
      <p:sp>
        <p:nvSpPr>
          <p:cNvPr id="3" name="Text Placeholder 2">
            <a:extLst>
              <a:ext uri="{FF2B5EF4-FFF2-40B4-BE49-F238E27FC236}">
                <a16:creationId xmlns:a16="http://schemas.microsoft.com/office/drawing/2014/main" id="{A4793ACF-3714-46E2-B080-FB1C736BDF65}"/>
              </a:ext>
            </a:extLst>
          </p:cNvPr>
          <p:cNvSpPr>
            <a:spLocks noGrp="1"/>
          </p:cNvSpPr>
          <p:nvPr>
            <p:ph type="body" sz="quarter" idx="10"/>
          </p:nvPr>
        </p:nvSpPr>
        <p:spPr>
          <a:xfrm>
            <a:off x="766763" y="1022919"/>
            <a:ext cx="10587037" cy="307777"/>
          </a:xfrm>
        </p:spPr>
        <p:txBody>
          <a:bodyPr/>
          <a:lstStyle/>
          <a:p>
            <a:r>
              <a:rPr lang="en-AU" dirty="0"/>
              <a:t>Lower Murray region – existing plantings at full maturity</a:t>
            </a:r>
          </a:p>
        </p:txBody>
      </p:sp>
      <p:grpSp>
        <p:nvGrpSpPr>
          <p:cNvPr id="5" name="Group 4">
            <a:extLst>
              <a:ext uri="{FF2B5EF4-FFF2-40B4-BE49-F238E27FC236}">
                <a16:creationId xmlns:a16="http://schemas.microsoft.com/office/drawing/2014/main" id="{3ACE3127-3D1A-E2CC-DE89-FCBBDACC67B6}"/>
              </a:ext>
            </a:extLst>
          </p:cNvPr>
          <p:cNvGrpSpPr/>
          <p:nvPr/>
        </p:nvGrpSpPr>
        <p:grpSpPr>
          <a:xfrm>
            <a:off x="766576" y="1544320"/>
            <a:ext cx="10587037" cy="4754880"/>
            <a:chOff x="0" y="0"/>
            <a:chExt cx="11196000" cy="5436000"/>
          </a:xfrm>
        </p:grpSpPr>
        <p:graphicFrame>
          <p:nvGraphicFramePr>
            <p:cNvPr id="7" name="Chart 6">
              <a:extLst>
                <a:ext uri="{FF2B5EF4-FFF2-40B4-BE49-F238E27FC236}">
                  <a16:creationId xmlns:a16="http://schemas.microsoft.com/office/drawing/2014/main" id="{B995A028-7E49-4AB0-B26A-E1C6F812E1C5}"/>
                </a:ext>
              </a:extLst>
            </p:cNvPr>
            <p:cNvGraphicFramePr>
              <a:graphicFrameLocks/>
            </p:cNvGraphicFramePr>
            <p:nvPr>
              <p:extLst>
                <p:ext uri="{D42A27DB-BD31-4B8C-83A1-F6EECF244321}">
                  <p14:modId xmlns:p14="http://schemas.microsoft.com/office/powerpoint/2010/main" val="2343417330"/>
                </p:ext>
              </p:extLst>
            </p:nvPr>
          </p:nvGraphicFramePr>
          <p:xfrm>
            <a:off x="0" y="0"/>
            <a:ext cx="11196000" cy="54360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E951AF7B-AB20-48AA-95F5-4005A3A6C4CD}"/>
                </a:ext>
              </a:extLst>
            </p:cNvPr>
            <p:cNvCxnSpPr/>
            <p:nvPr/>
          </p:nvCxnSpPr>
          <p:spPr>
            <a:xfrm>
              <a:off x="9050936" y="215282"/>
              <a:ext cx="0" cy="4140000"/>
            </a:xfrm>
            <a:prstGeom prst="line">
              <a:avLst/>
            </a:prstGeom>
            <a:noFill/>
            <a:ln w="12700" cap="flat" cmpd="sng" algn="ctr">
              <a:solidFill>
                <a:srgbClr val="D9D9D9"/>
              </a:solidFill>
              <a:prstDash val="dash"/>
              <a:miter lim="800000"/>
            </a:ln>
            <a:effectLst/>
          </p:spPr>
        </p:cxnSp>
      </p:grpSp>
    </p:spTree>
    <p:extLst>
      <p:ext uri="{BB962C8B-B14F-4D97-AF65-F5344CB8AC3E}">
        <p14:creationId xmlns:p14="http://schemas.microsoft.com/office/powerpoint/2010/main" val="224150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64E6FAB-618E-45C5-93F3-281B789042E5}"/>
              </a:ext>
            </a:extLst>
          </p:cNvPr>
          <p:cNvSpPr>
            <a:spLocks noGrp="1"/>
          </p:cNvSpPr>
          <p:nvPr>
            <p:ph type="body" sz="quarter" idx="14"/>
          </p:nvPr>
        </p:nvSpPr>
        <p:spPr/>
        <p:txBody>
          <a:bodyPr/>
          <a:lstStyle/>
          <a:p>
            <a:endParaRPr lang="en-AU"/>
          </a:p>
        </p:txBody>
      </p:sp>
      <p:sp>
        <p:nvSpPr>
          <p:cNvPr id="12" name="Title 1">
            <a:extLst>
              <a:ext uri="{FF2B5EF4-FFF2-40B4-BE49-F238E27FC236}">
                <a16:creationId xmlns:a16="http://schemas.microsoft.com/office/drawing/2014/main" id="{82E42D07-12B4-41EC-BA3B-80B32F1C8AA1}"/>
              </a:ext>
            </a:extLst>
          </p:cNvPr>
          <p:cNvSpPr>
            <a:spLocks noGrp="1"/>
          </p:cNvSpPr>
          <p:nvPr>
            <p:ph type="title"/>
          </p:nvPr>
        </p:nvSpPr>
        <p:spPr>
          <a:xfrm>
            <a:off x="806400" y="2351762"/>
            <a:ext cx="4531288" cy="387798"/>
          </a:xfrm>
        </p:spPr>
        <p:txBody>
          <a:bodyPr/>
          <a:lstStyle/>
          <a:p>
            <a:r>
              <a:rPr lang="en-AU" dirty="0"/>
              <a:t>What we’ll cover today</a:t>
            </a:r>
          </a:p>
        </p:txBody>
      </p:sp>
      <p:sp>
        <p:nvSpPr>
          <p:cNvPr id="13" name="Text Placeholder 2">
            <a:extLst>
              <a:ext uri="{FF2B5EF4-FFF2-40B4-BE49-F238E27FC236}">
                <a16:creationId xmlns:a16="http://schemas.microsoft.com/office/drawing/2014/main" id="{2B3C760B-FD45-43D9-9C37-FAEEED36930D}"/>
              </a:ext>
            </a:extLst>
          </p:cNvPr>
          <p:cNvSpPr>
            <a:spLocks noGrp="1"/>
          </p:cNvSpPr>
          <p:nvPr>
            <p:ph type="body" sz="quarter" idx="10"/>
          </p:nvPr>
        </p:nvSpPr>
        <p:spPr>
          <a:xfrm>
            <a:off x="806400" y="3035104"/>
            <a:ext cx="4531100" cy="307777"/>
          </a:xfrm>
        </p:spPr>
        <p:txBody>
          <a:bodyPr/>
          <a:lstStyle/>
          <a:p>
            <a:endParaRPr lang="en-AU"/>
          </a:p>
        </p:txBody>
      </p:sp>
      <p:grpSp>
        <p:nvGrpSpPr>
          <p:cNvPr id="43" name="Group 42">
            <a:extLst>
              <a:ext uri="{FF2B5EF4-FFF2-40B4-BE49-F238E27FC236}">
                <a16:creationId xmlns:a16="http://schemas.microsoft.com/office/drawing/2014/main" id="{46689EC1-D9B7-4D87-BC8C-766AB4A515E3}"/>
              </a:ext>
            </a:extLst>
          </p:cNvPr>
          <p:cNvGrpSpPr>
            <a:grpSpLocks noChangeAspect="1"/>
          </p:cNvGrpSpPr>
          <p:nvPr/>
        </p:nvGrpSpPr>
        <p:grpSpPr>
          <a:xfrm>
            <a:off x="6491844" y="5393914"/>
            <a:ext cx="892800" cy="629471"/>
            <a:chOff x="-2508795" y="5657786"/>
            <a:chExt cx="1350962" cy="952500"/>
          </a:xfrm>
          <a:solidFill>
            <a:schemeClr val="accent1"/>
          </a:solidFill>
        </p:grpSpPr>
        <p:sp>
          <p:nvSpPr>
            <p:cNvPr id="44" name="Freeform 470">
              <a:extLst>
                <a:ext uri="{FF2B5EF4-FFF2-40B4-BE49-F238E27FC236}">
                  <a16:creationId xmlns:a16="http://schemas.microsoft.com/office/drawing/2014/main" id="{AC54BC1F-BFA1-436B-819F-7E686EA61741}"/>
                </a:ext>
              </a:extLst>
            </p:cNvPr>
            <p:cNvSpPr>
              <a:spLocks noEditPoints="1"/>
            </p:cNvSpPr>
            <p:nvPr/>
          </p:nvSpPr>
          <p:spPr bwMode="auto">
            <a:xfrm>
              <a:off x="-2508795" y="5808599"/>
              <a:ext cx="1069975" cy="801687"/>
            </a:xfrm>
            <a:custGeom>
              <a:avLst/>
              <a:gdLst>
                <a:gd name="T0" fmla="*/ 143 w 285"/>
                <a:gd name="T1" fmla="*/ 0 h 212"/>
                <a:gd name="T2" fmla="*/ 0 w 285"/>
                <a:gd name="T3" fmla="*/ 97 h 212"/>
                <a:gd name="T4" fmla="*/ 44 w 285"/>
                <a:gd name="T5" fmla="*/ 165 h 212"/>
                <a:gd name="T6" fmla="*/ 15 w 285"/>
                <a:gd name="T7" fmla="*/ 208 h 212"/>
                <a:gd name="T8" fmla="*/ 46 w 285"/>
                <a:gd name="T9" fmla="*/ 212 h 212"/>
                <a:gd name="T10" fmla="*/ 112 w 285"/>
                <a:gd name="T11" fmla="*/ 191 h 212"/>
                <a:gd name="T12" fmla="*/ 143 w 285"/>
                <a:gd name="T13" fmla="*/ 193 h 212"/>
                <a:gd name="T14" fmla="*/ 285 w 285"/>
                <a:gd name="T15" fmla="*/ 97 h 212"/>
                <a:gd name="T16" fmla="*/ 143 w 285"/>
                <a:gd name="T17" fmla="*/ 0 h 212"/>
                <a:gd name="T18" fmla="*/ 76 w 285"/>
                <a:gd name="T19" fmla="*/ 121 h 212"/>
                <a:gd name="T20" fmla="*/ 53 w 285"/>
                <a:gd name="T21" fmla="*/ 98 h 212"/>
                <a:gd name="T22" fmla="*/ 76 w 285"/>
                <a:gd name="T23" fmla="*/ 75 h 212"/>
                <a:gd name="T24" fmla="*/ 99 w 285"/>
                <a:gd name="T25" fmla="*/ 98 h 212"/>
                <a:gd name="T26" fmla="*/ 76 w 285"/>
                <a:gd name="T27" fmla="*/ 121 h 212"/>
                <a:gd name="T28" fmla="*/ 145 w 285"/>
                <a:gd name="T29" fmla="*/ 121 h 212"/>
                <a:gd name="T30" fmla="*/ 122 w 285"/>
                <a:gd name="T31" fmla="*/ 98 h 212"/>
                <a:gd name="T32" fmla="*/ 145 w 285"/>
                <a:gd name="T33" fmla="*/ 75 h 212"/>
                <a:gd name="T34" fmla="*/ 168 w 285"/>
                <a:gd name="T35" fmla="*/ 98 h 212"/>
                <a:gd name="T36" fmla="*/ 145 w 285"/>
                <a:gd name="T37" fmla="*/ 121 h 212"/>
                <a:gd name="T38" fmla="*/ 213 w 285"/>
                <a:gd name="T39" fmla="*/ 121 h 212"/>
                <a:gd name="T40" fmla="*/ 190 w 285"/>
                <a:gd name="T41" fmla="*/ 98 h 212"/>
                <a:gd name="T42" fmla="*/ 213 w 285"/>
                <a:gd name="T43" fmla="*/ 75 h 212"/>
                <a:gd name="T44" fmla="*/ 236 w 285"/>
                <a:gd name="T45" fmla="*/ 98 h 212"/>
                <a:gd name="T46" fmla="*/ 213 w 285"/>
                <a:gd name="T47" fmla="*/ 12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12">
                  <a:moveTo>
                    <a:pt x="143" y="0"/>
                  </a:moveTo>
                  <a:cubicBezTo>
                    <a:pt x="64" y="0"/>
                    <a:pt x="0" y="43"/>
                    <a:pt x="0" y="97"/>
                  </a:cubicBezTo>
                  <a:cubicBezTo>
                    <a:pt x="0" y="123"/>
                    <a:pt x="16" y="148"/>
                    <a:pt x="44" y="165"/>
                  </a:cubicBezTo>
                  <a:cubicBezTo>
                    <a:pt x="38" y="181"/>
                    <a:pt x="28" y="194"/>
                    <a:pt x="15" y="208"/>
                  </a:cubicBezTo>
                  <a:cubicBezTo>
                    <a:pt x="25" y="211"/>
                    <a:pt x="35" y="212"/>
                    <a:pt x="46" y="212"/>
                  </a:cubicBezTo>
                  <a:cubicBezTo>
                    <a:pt x="69" y="212"/>
                    <a:pt x="93" y="205"/>
                    <a:pt x="112" y="191"/>
                  </a:cubicBezTo>
                  <a:cubicBezTo>
                    <a:pt x="122" y="193"/>
                    <a:pt x="132" y="193"/>
                    <a:pt x="143" y="193"/>
                  </a:cubicBezTo>
                  <a:cubicBezTo>
                    <a:pt x="221" y="193"/>
                    <a:pt x="285" y="150"/>
                    <a:pt x="285" y="97"/>
                  </a:cubicBezTo>
                  <a:cubicBezTo>
                    <a:pt x="285" y="43"/>
                    <a:pt x="221" y="0"/>
                    <a:pt x="143" y="0"/>
                  </a:cubicBezTo>
                  <a:close/>
                  <a:moveTo>
                    <a:pt x="76" y="121"/>
                  </a:moveTo>
                  <a:cubicBezTo>
                    <a:pt x="64" y="121"/>
                    <a:pt x="53" y="110"/>
                    <a:pt x="53" y="98"/>
                  </a:cubicBezTo>
                  <a:cubicBezTo>
                    <a:pt x="53" y="85"/>
                    <a:pt x="64" y="75"/>
                    <a:pt x="76" y="75"/>
                  </a:cubicBezTo>
                  <a:cubicBezTo>
                    <a:pt x="89" y="75"/>
                    <a:pt x="99" y="85"/>
                    <a:pt x="99" y="98"/>
                  </a:cubicBezTo>
                  <a:cubicBezTo>
                    <a:pt x="99" y="110"/>
                    <a:pt x="89" y="121"/>
                    <a:pt x="76" y="121"/>
                  </a:cubicBezTo>
                  <a:close/>
                  <a:moveTo>
                    <a:pt x="145" y="121"/>
                  </a:moveTo>
                  <a:cubicBezTo>
                    <a:pt x="132" y="121"/>
                    <a:pt x="122" y="110"/>
                    <a:pt x="122" y="98"/>
                  </a:cubicBezTo>
                  <a:cubicBezTo>
                    <a:pt x="122" y="85"/>
                    <a:pt x="132" y="75"/>
                    <a:pt x="145" y="75"/>
                  </a:cubicBezTo>
                  <a:cubicBezTo>
                    <a:pt x="157" y="75"/>
                    <a:pt x="168" y="85"/>
                    <a:pt x="168" y="98"/>
                  </a:cubicBezTo>
                  <a:cubicBezTo>
                    <a:pt x="168" y="110"/>
                    <a:pt x="157" y="121"/>
                    <a:pt x="145" y="121"/>
                  </a:cubicBezTo>
                  <a:close/>
                  <a:moveTo>
                    <a:pt x="213" y="121"/>
                  </a:moveTo>
                  <a:cubicBezTo>
                    <a:pt x="200" y="121"/>
                    <a:pt x="190" y="110"/>
                    <a:pt x="190" y="98"/>
                  </a:cubicBezTo>
                  <a:cubicBezTo>
                    <a:pt x="190" y="85"/>
                    <a:pt x="200" y="75"/>
                    <a:pt x="213" y="75"/>
                  </a:cubicBezTo>
                  <a:cubicBezTo>
                    <a:pt x="226" y="75"/>
                    <a:pt x="236" y="85"/>
                    <a:pt x="236" y="98"/>
                  </a:cubicBezTo>
                  <a:cubicBezTo>
                    <a:pt x="236" y="110"/>
                    <a:pt x="226" y="121"/>
                    <a:pt x="213"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rgbClr val="000000"/>
                </a:solidFill>
              </a:endParaRPr>
            </a:p>
          </p:txBody>
        </p:sp>
        <p:sp>
          <p:nvSpPr>
            <p:cNvPr id="45" name="Freeform 471">
              <a:extLst>
                <a:ext uri="{FF2B5EF4-FFF2-40B4-BE49-F238E27FC236}">
                  <a16:creationId xmlns:a16="http://schemas.microsoft.com/office/drawing/2014/main" id="{8B7F2DF1-5C16-40FE-A29D-EC8CEB6F1493}"/>
                </a:ext>
              </a:extLst>
            </p:cNvPr>
            <p:cNvSpPr>
              <a:spLocks/>
            </p:cNvSpPr>
            <p:nvPr/>
          </p:nvSpPr>
          <p:spPr bwMode="auto">
            <a:xfrm>
              <a:off x="-1908720" y="5657786"/>
              <a:ext cx="750887" cy="658812"/>
            </a:xfrm>
            <a:custGeom>
              <a:avLst/>
              <a:gdLst>
                <a:gd name="T0" fmla="*/ 200 w 200"/>
                <a:gd name="T1" fmla="*/ 79 h 174"/>
                <a:gd name="T2" fmla="*/ 83 w 200"/>
                <a:gd name="T3" fmla="*/ 0 h 174"/>
                <a:gd name="T4" fmla="*/ 0 w 200"/>
                <a:gd name="T5" fmla="*/ 23 h 174"/>
                <a:gd name="T6" fmla="*/ 94 w 200"/>
                <a:gd name="T7" fmla="*/ 53 h 174"/>
                <a:gd name="T8" fmla="*/ 143 w 200"/>
                <a:gd name="T9" fmla="*/ 137 h 174"/>
                <a:gd name="T10" fmla="*/ 137 w 200"/>
                <a:gd name="T11" fmla="*/ 170 h 174"/>
                <a:gd name="T12" fmla="*/ 162 w 200"/>
                <a:gd name="T13" fmla="*/ 174 h 174"/>
                <a:gd name="T14" fmla="*/ 188 w 200"/>
                <a:gd name="T15" fmla="*/ 170 h 174"/>
                <a:gd name="T16" fmla="*/ 164 w 200"/>
                <a:gd name="T17" fmla="*/ 136 h 174"/>
                <a:gd name="T18" fmla="*/ 200 w 200"/>
                <a:gd name="T19" fmla="*/ 7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174">
                  <a:moveTo>
                    <a:pt x="200" y="79"/>
                  </a:moveTo>
                  <a:cubicBezTo>
                    <a:pt x="200" y="35"/>
                    <a:pt x="147" y="0"/>
                    <a:pt x="83" y="0"/>
                  </a:cubicBezTo>
                  <a:cubicBezTo>
                    <a:pt x="51" y="0"/>
                    <a:pt x="21" y="8"/>
                    <a:pt x="0" y="23"/>
                  </a:cubicBezTo>
                  <a:cubicBezTo>
                    <a:pt x="35" y="25"/>
                    <a:pt x="68" y="36"/>
                    <a:pt x="94" y="53"/>
                  </a:cubicBezTo>
                  <a:cubicBezTo>
                    <a:pt x="126" y="75"/>
                    <a:pt x="143" y="105"/>
                    <a:pt x="143" y="137"/>
                  </a:cubicBezTo>
                  <a:cubicBezTo>
                    <a:pt x="143" y="148"/>
                    <a:pt x="141" y="160"/>
                    <a:pt x="137" y="170"/>
                  </a:cubicBezTo>
                  <a:cubicBezTo>
                    <a:pt x="145" y="173"/>
                    <a:pt x="154" y="174"/>
                    <a:pt x="162" y="174"/>
                  </a:cubicBezTo>
                  <a:cubicBezTo>
                    <a:pt x="171" y="174"/>
                    <a:pt x="180" y="173"/>
                    <a:pt x="188" y="170"/>
                  </a:cubicBezTo>
                  <a:cubicBezTo>
                    <a:pt x="177" y="160"/>
                    <a:pt x="169" y="148"/>
                    <a:pt x="164" y="136"/>
                  </a:cubicBezTo>
                  <a:cubicBezTo>
                    <a:pt x="187" y="121"/>
                    <a:pt x="200" y="101"/>
                    <a:pt x="20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rgbClr val="000000"/>
                </a:solidFill>
              </a:endParaRPr>
            </a:p>
          </p:txBody>
        </p:sp>
      </p:grpSp>
      <p:sp>
        <p:nvSpPr>
          <p:cNvPr id="46" name="Rectangle 45">
            <a:extLst>
              <a:ext uri="{FF2B5EF4-FFF2-40B4-BE49-F238E27FC236}">
                <a16:creationId xmlns:a16="http://schemas.microsoft.com/office/drawing/2014/main" id="{807DB19D-113E-4DC2-AB72-AD691BD706F6}"/>
              </a:ext>
            </a:extLst>
          </p:cNvPr>
          <p:cNvSpPr>
            <a:spLocks noChangeArrowheads="1"/>
          </p:cNvSpPr>
          <p:nvPr/>
        </p:nvSpPr>
        <p:spPr bwMode="auto">
          <a:xfrm>
            <a:off x="7522811" y="5474454"/>
            <a:ext cx="37433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eaLnBrk="0" fontAlgn="base" hangingPunct="0">
              <a:spcBef>
                <a:spcPct val="0"/>
              </a:spcBef>
              <a:spcAft>
                <a:spcPct val="0"/>
              </a:spcAft>
            </a:pPr>
            <a:r>
              <a:rPr lang="en-AU" altLang="en-US" sz="1600" dirty="0">
                <a:solidFill>
                  <a:schemeClr val="accent1"/>
                </a:solidFill>
                <a:latin typeface="+mn-lt"/>
              </a:rPr>
              <a:t>Time for Q&amp;A at the end</a:t>
            </a:r>
            <a:endParaRPr lang="en-US" altLang="en-US" sz="1600" dirty="0">
              <a:solidFill>
                <a:schemeClr val="accent1"/>
              </a:solidFill>
              <a:latin typeface="+mn-lt"/>
            </a:endParaRPr>
          </a:p>
        </p:txBody>
      </p:sp>
      <p:grpSp>
        <p:nvGrpSpPr>
          <p:cNvPr id="14" name="Group 13">
            <a:extLst>
              <a:ext uri="{FF2B5EF4-FFF2-40B4-BE49-F238E27FC236}">
                <a16:creationId xmlns:a16="http://schemas.microsoft.com/office/drawing/2014/main" id="{96F38D6E-606E-4E20-93B3-BD754D70D9AA}"/>
              </a:ext>
            </a:extLst>
          </p:cNvPr>
          <p:cNvGrpSpPr/>
          <p:nvPr/>
        </p:nvGrpSpPr>
        <p:grpSpPr>
          <a:xfrm>
            <a:off x="6498870" y="2799812"/>
            <a:ext cx="4928465" cy="709816"/>
            <a:chOff x="6421335" y="4209893"/>
            <a:chExt cx="5051046" cy="709816"/>
          </a:xfrm>
        </p:grpSpPr>
        <p:sp>
          <p:nvSpPr>
            <p:cNvPr id="15" name="Rectangle 14">
              <a:extLst>
                <a:ext uri="{FF2B5EF4-FFF2-40B4-BE49-F238E27FC236}">
                  <a16:creationId xmlns:a16="http://schemas.microsoft.com/office/drawing/2014/main" id="{1BF77052-EA4D-453B-93D7-1DEFC375F25F}"/>
                </a:ext>
              </a:extLst>
            </p:cNvPr>
            <p:cNvSpPr>
              <a:spLocks noChangeArrowheads="1"/>
            </p:cNvSpPr>
            <p:nvPr/>
          </p:nvSpPr>
          <p:spPr bwMode="auto">
            <a:xfrm>
              <a:off x="6428781" y="4209893"/>
              <a:ext cx="5043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eaLnBrk="0" fontAlgn="base" hangingPunct="0">
                <a:spcBef>
                  <a:spcPct val="0"/>
                </a:spcBef>
                <a:spcAft>
                  <a:spcPct val="0"/>
                </a:spcAft>
              </a:pPr>
              <a:r>
                <a:rPr lang="en-GB" altLang="en-US" sz="1600" dirty="0">
                  <a:solidFill>
                    <a:schemeClr val="accent1"/>
                  </a:solidFill>
                  <a:latin typeface="+mn-lt"/>
                </a:rPr>
                <a:t>How can water available and permanent horticulture demand be estimated?</a:t>
              </a:r>
            </a:p>
          </p:txBody>
        </p:sp>
        <p:cxnSp>
          <p:nvCxnSpPr>
            <p:cNvPr id="16" name="Straight Connector 15">
              <a:extLst>
                <a:ext uri="{FF2B5EF4-FFF2-40B4-BE49-F238E27FC236}">
                  <a16:creationId xmlns:a16="http://schemas.microsoft.com/office/drawing/2014/main" id="{06AC107E-EF18-41CD-B23E-71C87167E7ED}"/>
                </a:ext>
              </a:extLst>
            </p:cNvPr>
            <p:cNvCxnSpPr>
              <a:cxnSpLocks/>
            </p:cNvCxnSpPr>
            <p:nvPr/>
          </p:nvCxnSpPr>
          <p:spPr>
            <a:xfrm flipH="1">
              <a:off x="6421335" y="4775709"/>
              <a:ext cx="49212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1078B2A-7EB4-4322-B45E-F3877A5FE51C}"/>
                </a:ext>
              </a:extLst>
            </p:cNvPr>
            <p:cNvSpPr/>
            <p:nvPr/>
          </p:nvSpPr>
          <p:spPr>
            <a:xfrm>
              <a:off x="6421335" y="4775709"/>
              <a:ext cx="2213724" cy="144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grpSp>
      <p:grpSp>
        <p:nvGrpSpPr>
          <p:cNvPr id="28" name="Group 27">
            <a:extLst>
              <a:ext uri="{FF2B5EF4-FFF2-40B4-BE49-F238E27FC236}">
                <a16:creationId xmlns:a16="http://schemas.microsoft.com/office/drawing/2014/main" id="{8D76A899-5271-4859-B49E-A136D5B9354C}"/>
              </a:ext>
            </a:extLst>
          </p:cNvPr>
          <p:cNvGrpSpPr/>
          <p:nvPr/>
        </p:nvGrpSpPr>
        <p:grpSpPr>
          <a:xfrm>
            <a:off x="6491844" y="1843701"/>
            <a:ext cx="4921200" cy="664407"/>
            <a:chOff x="6406690" y="1324752"/>
            <a:chExt cx="5043110" cy="664407"/>
          </a:xfrm>
        </p:grpSpPr>
        <p:sp>
          <p:nvSpPr>
            <p:cNvPr id="29" name="Rectangle 28">
              <a:extLst>
                <a:ext uri="{FF2B5EF4-FFF2-40B4-BE49-F238E27FC236}">
                  <a16:creationId xmlns:a16="http://schemas.microsoft.com/office/drawing/2014/main" id="{A0CB5FB4-BA16-4370-86EE-2807F3EA438C}"/>
                </a:ext>
              </a:extLst>
            </p:cNvPr>
            <p:cNvSpPr>
              <a:spLocks noChangeArrowheads="1"/>
            </p:cNvSpPr>
            <p:nvPr/>
          </p:nvSpPr>
          <p:spPr bwMode="auto">
            <a:xfrm>
              <a:off x="6406690" y="1324752"/>
              <a:ext cx="504311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457189" eaLnBrk="0" fontAlgn="base" hangingPunct="0">
                <a:spcBef>
                  <a:spcPct val="0"/>
                </a:spcBef>
                <a:spcAft>
                  <a:spcPct val="0"/>
                </a:spcAft>
              </a:pPr>
              <a:r>
                <a:rPr lang="en-GB" altLang="en-US" sz="1600" dirty="0">
                  <a:solidFill>
                    <a:schemeClr val="accent1"/>
                  </a:solidFill>
                  <a:latin typeface="+mn-lt"/>
                </a:rPr>
                <a:t>Why update the water supply and demand analysis in 2022? </a:t>
              </a:r>
            </a:p>
          </p:txBody>
        </p:sp>
        <p:grpSp>
          <p:nvGrpSpPr>
            <p:cNvPr id="30" name="Group 29">
              <a:extLst>
                <a:ext uri="{FF2B5EF4-FFF2-40B4-BE49-F238E27FC236}">
                  <a16:creationId xmlns:a16="http://schemas.microsoft.com/office/drawing/2014/main" id="{8B90948C-484B-462C-84E3-9DDE6259C10A}"/>
                </a:ext>
              </a:extLst>
            </p:cNvPr>
            <p:cNvGrpSpPr/>
            <p:nvPr/>
          </p:nvGrpSpPr>
          <p:grpSpPr>
            <a:xfrm>
              <a:off x="6421335" y="1845159"/>
              <a:ext cx="4921200" cy="144000"/>
              <a:chOff x="6421335" y="1845159"/>
              <a:chExt cx="4921200" cy="144000"/>
            </a:xfrm>
          </p:grpSpPr>
          <p:cxnSp>
            <p:nvCxnSpPr>
              <p:cNvPr id="31" name="Straight Connector 30">
                <a:extLst>
                  <a:ext uri="{FF2B5EF4-FFF2-40B4-BE49-F238E27FC236}">
                    <a16:creationId xmlns:a16="http://schemas.microsoft.com/office/drawing/2014/main" id="{97DEEA39-6A47-4028-9884-BBA34794B1BA}"/>
                  </a:ext>
                </a:extLst>
              </p:cNvPr>
              <p:cNvCxnSpPr>
                <a:cxnSpLocks/>
              </p:cNvCxnSpPr>
              <p:nvPr/>
            </p:nvCxnSpPr>
            <p:spPr>
              <a:xfrm flipH="1">
                <a:off x="6421335" y="1845159"/>
                <a:ext cx="4921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17A7153E-B81B-4334-ADA9-F2ED8CFBAD61}"/>
                  </a:ext>
                </a:extLst>
              </p:cNvPr>
              <p:cNvSpPr/>
              <p:nvPr/>
            </p:nvSpPr>
            <p:spPr>
              <a:xfrm>
                <a:off x="6421335" y="1845159"/>
                <a:ext cx="2951344" cy="1440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grpSp>
      </p:grpSp>
      <p:grpSp>
        <p:nvGrpSpPr>
          <p:cNvPr id="38" name="Group 37">
            <a:extLst>
              <a:ext uri="{FF2B5EF4-FFF2-40B4-BE49-F238E27FC236}">
                <a16:creationId xmlns:a16="http://schemas.microsoft.com/office/drawing/2014/main" id="{053F9ADD-BF43-4D3B-B2C6-4ABFD5B20DE0}"/>
              </a:ext>
            </a:extLst>
          </p:cNvPr>
          <p:cNvGrpSpPr/>
          <p:nvPr/>
        </p:nvGrpSpPr>
        <p:grpSpPr>
          <a:xfrm>
            <a:off x="6506135" y="3801332"/>
            <a:ext cx="4921200" cy="460401"/>
            <a:chOff x="6421335" y="4455701"/>
            <a:chExt cx="5043600" cy="460401"/>
          </a:xfrm>
        </p:grpSpPr>
        <p:sp>
          <p:nvSpPr>
            <p:cNvPr id="39" name="Rectangle 38">
              <a:extLst>
                <a:ext uri="{FF2B5EF4-FFF2-40B4-BE49-F238E27FC236}">
                  <a16:creationId xmlns:a16="http://schemas.microsoft.com/office/drawing/2014/main" id="{EF6A1153-D24E-4F58-8C17-7CA98084AF7F}"/>
                </a:ext>
              </a:extLst>
            </p:cNvPr>
            <p:cNvSpPr>
              <a:spLocks noChangeArrowheads="1"/>
            </p:cNvSpPr>
            <p:nvPr/>
          </p:nvSpPr>
          <p:spPr bwMode="auto">
            <a:xfrm>
              <a:off x="6421335" y="4455701"/>
              <a:ext cx="5043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eaLnBrk="0" fontAlgn="base" hangingPunct="0">
                <a:spcBef>
                  <a:spcPct val="0"/>
                </a:spcBef>
                <a:spcAft>
                  <a:spcPct val="0"/>
                </a:spcAft>
              </a:pPr>
              <a:r>
                <a:rPr lang="en-AU" altLang="en-US" sz="1600" dirty="0">
                  <a:solidFill>
                    <a:schemeClr val="accent1"/>
                  </a:solidFill>
                  <a:latin typeface="+mn-lt"/>
                </a:rPr>
                <a:t>What are the key findings from the 2022 update? </a:t>
              </a:r>
              <a:endParaRPr lang="en-US" altLang="en-US" sz="1600" dirty="0">
                <a:solidFill>
                  <a:schemeClr val="accent1"/>
                </a:solidFill>
                <a:latin typeface="+mn-lt"/>
              </a:endParaRPr>
            </a:p>
          </p:txBody>
        </p:sp>
        <p:cxnSp>
          <p:nvCxnSpPr>
            <p:cNvPr id="40" name="Straight Connector 39">
              <a:extLst>
                <a:ext uri="{FF2B5EF4-FFF2-40B4-BE49-F238E27FC236}">
                  <a16:creationId xmlns:a16="http://schemas.microsoft.com/office/drawing/2014/main" id="{0290F86E-A040-4811-899D-55B3286B451B}"/>
                </a:ext>
              </a:extLst>
            </p:cNvPr>
            <p:cNvCxnSpPr>
              <a:cxnSpLocks/>
            </p:cNvCxnSpPr>
            <p:nvPr/>
          </p:nvCxnSpPr>
          <p:spPr>
            <a:xfrm flipH="1">
              <a:off x="6421335" y="4772102"/>
              <a:ext cx="4921200" cy="0"/>
            </a:xfrm>
            <a:prstGeom prst="line">
              <a:avLst/>
            </a:prstGeom>
            <a:ln w="190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BDDE01E1-BDAA-445C-A274-744AFE4B2335}"/>
                </a:ext>
              </a:extLst>
            </p:cNvPr>
            <p:cNvSpPr/>
            <p:nvPr/>
          </p:nvSpPr>
          <p:spPr>
            <a:xfrm>
              <a:off x="6421335" y="4772102"/>
              <a:ext cx="1438920" cy="144000"/>
            </a:xfrm>
            <a:prstGeom prst="rect">
              <a:avLst/>
            </a:prstGeom>
            <a:solidFill>
              <a:schemeClr val="accent2">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grpSp>
      <p:grpSp>
        <p:nvGrpSpPr>
          <p:cNvPr id="3" name="Group 2">
            <a:extLst>
              <a:ext uri="{FF2B5EF4-FFF2-40B4-BE49-F238E27FC236}">
                <a16:creationId xmlns:a16="http://schemas.microsoft.com/office/drawing/2014/main" id="{B0A1BAA5-BA95-47F4-9A46-48EB919462D6}"/>
              </a:ext>
            </a:extLst>
          </p:cNvPr>
          <p:cNvGrpSpPr/>
          <p:nvPr/>
        </p:nvGrpSpPr>
        <p:grpSpPr>
          <a:xfrm>
            <a:off x="6491844" y="4553437"/>
            <a:ext cx="4921200" cy="464008"/>
            <a:chOff x="6450109" y="3995310"/>
            <a:chExt cx="4921200" cy="464008"/>
          </a:xfrm>
        </p:grpSpPr>
        <p:sp>
          <p:nvSpPr>
            <p:cNvPr id="24" name="Rectangle 23">
              <a:extLst>
                <a:ext uri="{FF2B5EF4-FFF2-40B4-BE49-F238E27FC236}">
                  <a16:creationId xmlns:a16="http://schemas.microsoft.com/office/drawing/2014/main" id="{822313FD-BCD2-4D51-935F-C1DB0626CF69}"/>
                </a:ext>
              </a:extLst>
            </p:cNvPr>
            <p:cNvSpPr>
              <a:spLocks noChangeArrowheads="1"/>
            </p:cNvSpPr>
            <p:nvPr/>
          </p:nvSpPr>
          <p:spPr bwMode="auto">
            <a:xfrm>
              <a:off x="6450109" y="3995310"/>
              <a:ext cx="4921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eaLnBrk="0" fontAlgn="base" hangingPunct="0">
                <a:spcBef>
                  <a:spcPct val="0"/>
                </a:spcBef>
                <a:spcAft>
                  <a:spcPct val="0"/>
                </a:spcAft>
              </a:pPr>
              <a:r>
                <a:rPr lang="en-AU" altLang="en-US" sz="1600" dirty="0">
                  <a:solidFill>
                    <a:schemeClr val="accent1"/>
                  </a:solidFill>
                  <a:latin typeface="+mn-lt"/>
                </a:rPr>
                <a:t>What are the key messages from the 2022 update?</a:t>
              </a:r>
              <a:endParaRPr lang="en-US" altLang="en-US" sz="1600" dirty="0">
                <a:solidFill>
                  <a:schemeClr val="accent1"/>
                </a:solidFill>
                <a:latin typeface="+mn-lt"/>
              </a:endParaRPr>
            </a:p>
          </p:txBody>
        </p:sp>
        <p:cxnSp>
          <p:nvCxnSpPr>
            <p:cNvPr id="25" name="Straight Connector 24">
              <a:extLst>
                <a:ext uri="{FF2B5EF4-FFF2-40B4-BE49-F238E27FC236}">
                  <a16:creationId xmlns:a16="http://schemas.microsoft.com/office/drawing/2014/main" id="{BCCCAE49-D74A-43E6-974B-59245450E385}"/>
                </a:ext>
              </a:extLst>
            </p:cNvPr>
            <p:cNvCxnSpPr>
              <a:cxnSpLocks/>
            </p:cNvCxnSpPr>
            <p:nvPr/>
          </p:nvCxnSpPr>
          <p:spPr>
            <a:xfrm flipH="1">
              <a:off x="6450109" y="4315318"/>
              <a:ext cx="480177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708F136-A827-40DD-B022-5BEBF72DC518}"/>
                </a:ext>
              </a:extLst>
            </p:cNvPr>
            <p:cNvSpPr/>
            <p:nvPr/>
          </p:nvSpPr>
          <p:spPr>
            <a:xfrm>
              <a:off x="6450109" y="4315318"/>
              <a:ext cx="892800" cy="144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807663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CB1B7-6E45-4F92-9320-0D7CB6291F98}"/>
              </a:ext>
            </a:extLst>
          </p:cNvPr>
          <p:cNvSpPr>
            <a:spLocks noGrp="1"/>
          </p:cNvSpPr>
          <p:nvPr>
            <p:ph type="title"/>
          </p:nvPr>
        </p:nvSpPr>
        <p:spPr/>
        <p:txBody>
          <a:bodyPr/>
          <a:lstStyle/>
          <a:p>
            <a:r>
              <a:rPr lang="en-US" dirty="0"/>
              <a:t>In moderately dry and extreme dry years, there will likely be no horticultural headroom available</a:t>
            </a:r>
            <a:r>
              <a:rPr lang="en-AU" dirty="0"/>
              <a:t>.</a:t>
            </a:r>
          </a:p>
        </p:txBody>
      </p:sp>
      <p:sp>
        <p:nvSpPr>
          <p:cNvPr id="3" name="Text Placeholder 2">
            <a:extLst>
              <a:ext uri="{FF2B5EF4-FFF2-40B4-BE49-F238E27FC236}">
                <a16:creationId xmlns:a16="http://schemas.microsoft.com/office/drawing/2014/main" id="{A4793ACF-3714-46E2-B080-FB1C736BDF65}"/>
              </a:ext>
            </a:extLst>
          </p:cNvPr>
          <p:cNvSpPr>
            <a:spLocks noGrp="1"/>
          </p:cNvSpPr>
          <p:nvPr>
            <p:ph type="body" sz="quarter" idx="10"/>
          </p:nvPr>
        </p:nvSpPr>
        <p:spPr>
          <a:xfrm>
            <a:off x="766763" y="1022919"/>
            <a:ext cx="10587037" cy="307777"/>
          </a:xfrm>
        </p:spPr>
        <p:txBody>
          <a:bodyPr/>
          <a:lstStyle/>
          <a:p>
            <a:r>
              <a:rPr lang="en-AU" dirty="0"/>
              <a:t>Lower Murray region – existing plantings at full maturity</a:t>
            </a:r>
          </a:p>
        </p:txBody>
      </p:sp>
      <p:grpSp>
        <p:nvGrpSpPr>
          <p:cNvPr id="5" name="Group 4">
            <a:extLst>
              <a:ext uri="{FF2B5EF4-FFF2-40B4-BE49-F238E27FC236}">
                <a16:creationId xmlns:a16="http://schemas.microsoft.com/office/drawing/2014/main" id="{3ACE3127-3D1A-E2CC-DE89-FCBBDACC67B6}"/>
              </a:ext>
            </a:extLst>
          </p:cNvPr>
          <p:cNvGrpSpPr/>
          <p:nvPr/>
        </p:nvGrpSpPr>
        <p:grpSpPr>
          <a:xfrm>
            <a:off x="766576" y="1544320"/>
            <a:ext cx="10587037" cy="4754880"/>
            <a:chOff x="0" y="0"/>
            <a:chExt cx="11196000" cy="5436000"/>
          </a:xfrm>
        </p:grpSpPr>
        <p:graphicFrame>
          <p:nvGraphicFramePr>
            <p:cNvPr id="7" name="Chart 6">
              <a:extLst>
                <a:ext uri="{FF2B5EF4-FFF2-40B4-BE49-F238E27FC236}">
                  <a16:creationId xmlns:a16="http://schemas.microsoft.com/office/drawing/2014/main" id="{B995A028-7E49-4AB0-B26A-E1C6F812E1C5}"/>
                </a:ext>
              </a:extLst>
            </p:cNvPr>
            <p:cNvGraphicFramePr>
              <a:graphicFrameLocks/>
            </p:cNvGraphicFramePr>
            <p:nvPr>
              <p:extLst>
                <p:ext uri="{D42A27DB-BD31-4B8C-83A1-F6EECF244321}">
                  <p14:modId xmlns:p14="http://schemas.microsoft.com/office/powerpoint/2010/main" val="1005201122"/>
                </p:ext>
              </p:extLst>
            </p:nvPr>
          </p:nvGraphicFramePr>
          <p:xfrm>
            <a:off x="0" y="0"/>
            <a:ext cx="11196000" cy="54360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E951AF7B-AB20-48AA-95F5-4005A3A6C4CD}"/>
                </a:ext>
              </a:extLst>
            </p:cNvPr>
            <p:cNvCxnSpPr/>
            <p:nvPr/>
          </p:nvCxnSpPr>
          <p:spPr>
            <a:xfrm>
              <a:off x="9050936" y="215282"/>
              <a:ext cx="0" cy="4140000"/>
            </a:xfrm>
            <a:prstGeom prst="line">
              <a:avLst/>
            </a:prstGeom>
            <a:noFill/>
            <a:ln w="12700" cap="flat" cmpd="sng" algn="ctr">
              <a:solidFill>
                <a:srgbClr val="D9D9D9"/>
              </a:solidFill>
              <a:prstDash val="dash"/>
              <a:miter lim="800000"/>
            </a:ln>
            <a:effectLst/>
          </p:spPr>
        </p:cxnSp>
      </p:grpSp>
    </p:spTree>
    <p:extLst>
      <p:ext uri="{BB962C8B-B14F-4D97-AF65-F5344CB8AC3E}">
        <p14:creationId xmlns:p14="http://schemas.microsoft.com/office/powerpoint/2010/main" val="3196122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CB1B7-6E45-4F92-9320-0D7CB6291F98}"/>
              </a:ext>
            </a:extLst>
          </p:cNvPr>
          <p:cNvSpPr>
            <a:spLocks noGrp="1"/>
          </p:cNvSpPr>
          <p:nvPr>
            <p:ph type="title"/>
          </p:nvPr>
        </p:nvSpPr>
        <p:spPr/>
        <p:txBody>
          <a:bodyPr/>
          <a:lstStyle/>
          <a:p>
            <a:r>
              <a:rPr lang="en-AU" dirty="0"/>
              <a:t>Permanent horticulture water demand may increase by between 175 GL and 409 GL if potential developments go ahead.</a:t>
            </a:r>
          </a:p>
        </p:txBody>
      </p:sp>
      <p:sp>
        <p:nvSpPr>
          <p:cNvPr id="3" name="Text Placeholder 2">
            <a:extLst>
              <a:ext uri="{FF2B5EF4-FFF2-40B4-BE49-F238E27FC236}">
                <a16:creationId xmlns:a16="http://schemas.microsoft.com/office/drawing/2014/main" id="{A4793ACF-3714-46E2-B080-FB1C736BDF65}"/>
              </a:ext>
            </a:extLst>
          </p:cNvPr>
          <p:cNvSpPr>
            <a:spLocks noGrp="1"/>
          </p:cNvSpPr>
          <p:nvPr>
            <p:ph type="body" sz="quarter" idx="10"/>
          </p:nvPr>
        </p:nvSpPr>
        <p:spPr>
          <a:xfrm>
            <a:off x="766763" y="1022919"/>
            <a:ext cx="10587037" cy="307777"/>
          </a:xfrm>
        </p:spPr>
        <p:txBody>
          <a:bodyPr/>
          <a:lstStyle/>
          <a:p>
            <a:r>
              <a:rPr lang="en-AU" dirty="0"/>
              <a:t>Lower Murray region – projected water demand at full maturity (developments &lt;1,000 ha)</a:t>
            </a:r>
          </a:p>
        </p:txBody>
      </p:sp>
      <p:grpSp>
        <p:nvGrpSpPr>
          <p:cNvPr id="5" name="Group 4">
            <a:extLst>
              <a:ext uri="{FF2B5EF4-FFF2-40B4-BE49-F238E27FC236}">
                <a16:creationId xmlns:a16="http://schemas.microsoft.com/office/drawing/2014/main" id="{BC5D8B8C-6A8F-7D8B-6E8B-1D1AC08E069C}"/>
              </a:ext>
            </a:extLst>
          </p:cNvPr>
          <p:cNvGrpSpPr/>
          <p:nvPr/>
        </p:nvGrpSpPr>
        <p:grpSpPr>
          <a:xfrm>
            <a:off x="766575" y="1544400"/>
            <a:ext cx="10587600" cy="4755600"/>
            <a:chOff x="0" y="0"/>
            <a:chExt cx="11196000" cy="5436000"/>
          </a:xfrm>
        </p:grpSpPr>
        <p:graphicFrame>
          <p:nvGraphicFramePr>
            <p:cNvPr id="6" name="Chart 5">
              <a:extLst>
                <a:ext uri="{FF2B5EF4-FFF2-40B4-BE49-F238E27FC236}">
                  <a16:creationId xmlns:a16="http://schemas.microsoft.com/office/drawing/2014/main" id="{1025F9B5-AD9E-425C-9135-C1F30D566804}"/>
                </a:ext>
              </a:extLst>
            </p:cNvPr>
            <p:cNvGraphicFramePr>
              <a:graphicFrameLocks/>
            </p:cNvGraphicFramePr>
            <p:nvPr>
              <p:extLst>
                <p:ext uri="{D42A27DB-BD31-4B8C-83A1-F6EECF244321}">
                  <p14:modId xmlns:p14="http://schemas.microsoft.com/office/powerpoint/2010/main" val="1788661916"/>
                </p:ext>
              </p:extLst>
            </p:nvPr>
          </p:nvGraphicFramePr>
          <p:xfrm>
            <a:off x="0" y="0"/>
            <a:ext cx="11196000" cy="54360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F9BF58B4-A691-434F-815D-840532D4F629}"/>
                </a:ext>
              </a:extLst>
            </p:cNvPr>
            <p:cNvCxnSpPr/>
            <p:nvPr/>
          </p:nvCxnSpPr>
          <p:spPr>
            <a:xfrm>
              <a:off x="9050936" y="181511"/>
              <a:ext cx="0" cy="4140000"/>
            </a:xfrm>
            <a:prstGeom prst="line">
              <a:avLst/>
            </a:prstGeom>
            <a:noFill/>
            <a:ln w="12700" cap="flat" cmpd="sng" algn="ctr">
              <a:solidFill>
                <a:srgbClr val="D9D9D9"/>
              </a:solidFill>
              <a:prstDash val="dash"/>
              <a:miter lim="800000"/>
            </a:ln>
            <a:effectLst/>
          </p:spPr>
        </p:cxnSp>
      </p:grpSp>
    </p:spTree>
    <p:extLst>
      <p:ext uri="{BB962C8B-B14F-4D97-AF65-F5344CB8AC3E}">
        <p14:creationId xmlns:p14="http://schemas.microsoft.com/office/powerpoint/2010/main" val="1957374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0D32C2-A1B0-4BDC-9F35-ADB578AB9B0B}"/>
              </a:ext>
            </a:extLst>
          </p:cNvPr>
          <p:cNvSpPr>
            <a:spLocks noGrp="1"/>
          </p:cNvSpPr>
          <p:nvPr>
            <p:ph type="title"/>
          </p:nvPr>
        </p:nvSpPr>
        <p:spPr/>
        <p:txBody>
          <a:bodyPr/>
          <a:lstStyle/>
          <a:p>
            <a:r>
              <a:rPr lang="en-AU" sz="2800" dirty="0"/>
              <a:t>But, across the connected Murray, water available will likely exceed permanent horticulture demand in most years.</a:t>
            </a:r>
            <a:endParaRPr lang="en-AU" dirty="0"/>
          </a:p>
        </p:txBody>
      </p:sp>
      <p:sp>
        <p:nvSpPr>
          <p:cNvPr id="6" name="Text Placeholder 5">
            <a:extLst>
              <a:ext uri="{FF2B5EF4-FFF2-40B4-BE49-F238E27FC236}">
                <a16:creationId xmlns:a16="http://schemas.microsoft.com/office/drawing/2014/main" id="{85B155D3-E955-445A-938D-1E22AE9F1F89}"/>
              </a:ext>
            </a:extLst>
          </p:cNvPr>
          <p:cNvSpPr>
            <a:spLocks noGrp="1"/>
          </p:cNvSpPr>
          <p:nvPr>
            <p:ph type="body" sz="quarter" idx="10"/>
          </p:nvPr>
        </p:nvSpPr>
        <p:spPr>
          <a:xfrm>
            <a:off x="766763" y="1022919"/>
            <a:ext cx="10587037" cy="307777"/>
          </a:xfrm>
        </p:spPr>
        <p:txBody>
          <a:bodyPr/>
          <a:lstStyle/>
          <a:p>
            <a:r>
              <a:rPr lang="en-AU" dirty="0"/>
              <a:t>Connected Murray region – existing plantings at full maturity</a:t>
            </a:r>
          </a:p>
        </p:txBody>
      </p:sp>
      <p:grpSp>
        <p:nvGrpSpPr>
          <p:cNvPr id="10" name="Group 9">
            <a:extLst>
              <a:ext uri="{FF2B5EF4-FFF2-40B4-BE49-F238E27FC236}">
                <a16:creationId xmlns:a16="http://schemas.microsoft.com/office/drawing/2014/main" id="{42771DA0-624F-1C6F-7968-49E5D8986086}"/>
              </a:ext>
            </a:extLst>
          </p:cNvPr>
          <p:cNvGrpSpPr/>
          <p:nvPr/>
        </p:nvGrpSpPr>
        <p:grpSpPr>
          <a:xfrm>
            <a:off x="766576" y="1634490"/>
            <a:ext cx="10674854" cy="4507110"/>
            <a:chOff x="0" y="0"/>
            <a:chExt cx="11042955" cy="5485136"/>
          </a:xfrm>
        </p:grpSpPr>
        <p:graphicFrame>
          <p:nvGraphicFramePr>
            <p:cNvPr id="11" name="Chart 10">
              <a:extLst>
                <a:ext uri="{FF2B5EF4-FFF2-40B4-BE49-F238E27FC236}">
                  <a16:creationId xmlns:a16="http://schemas.microsoft.com/office/drawing/2014/main" id="{C40A78B2-91B9-49E7-B5DA-E09291420F30}"/>
                </a:ext>
              </a:extLst>
            </p:cNvPr>
            <p:cNvGraphicFramePr>
              <a:graphicFrameLocks/>
            </p:cNvGraphicFramePr>
            <p:nvPr>
              <p:extLst>
                <p:ext uri="{D42A27DB-BD31-4B8C-83A1-F6EECF244321}">
                  <p14:modId xmlns:p14="http://schemas.microsoft.com/office/powerpoint/2010/main" val="1395872142"/>
                </p:ext>
              </p:extLst>
            </p:nvPr>
          </p:nvGraphicFramePr>
          <p:xfrm>
            <a:off x="0" y="0"/>
            <a:ext cx="11042955" cy="5485136"/>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8E8868F5-3A86-CC06-D115-C5E0D79676FA}"/>
                </a:ext>
              </a:extLst>
            </p:cNvPr>
            <p:cNvCxnSpPr/>
            <p:nvPr/>
          </p:nvCxnSpPr>
          <p:spPr>
            <a:xfrm>
              <a:off x="8929780" y="209607"/>
              <a:ext cx="0" cy="4024277"/>
            </a:xfrm>
            <a:prstGeom prst="line">
              <a:avLst/>
            </a:prstGeom>
            <a:noFill/>
            <a:ln w="12700" cap="flat" cmpd="sng" algn="ctr">
              <a:solidFill>
                <a:srgbClr val="D9D9D9"/>
              </a:solidFill>
              <a:prstDash val="dash"/>
              <a:miter lim="800000"/>
            </a:ln>
            <a:effectLst/>
          </p:spPr>
        </p:cxnSp>
      </p:grpSp>
    </p:spTree>
    <p:extLst>
      <p:ext uri="{BB962C8B-B14F-4D97-AF65-F5344CB8AC3E}">
        <p14:creationId xmlns:p14="http://schemas.microsoft.com/office/powerpoint/2010/main" val="3274021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0D32C2-A1B0-4BDC-9F35-ADB578AB9B0B}"/>
              </a:ext>
            </a:extLst>
          </p:cNvPr>
          <p:cNvSpPr>
            <a:spLocks noGrp="1"/>
          </p:cNvSpPr>
          <p:nvPr>
            <p:ph type="title"/>
          </p:nvPr>
        </p:nvSpPr>
        <p:spPr/>
        <p:txBody>
          <a:bodyPr/>
          <a:lstStyle/>
          <a:p>
            <a:r>
              <a:rPr lang="en-AU" sz="2800" dirty="0"/>
              <a:t>But, across the connected Murray water supply will likely exceed permanent horticulture demand in most years.</a:t>
            </a:r>
            <a:endParaRPr lang="en-AU" dirty="0"/>
          </a:p>
        </p:txBody>
      </p:sp>
      <p:sp>
        <p:nvSpPr>
          <p:cNvPr id="6" name="Text Placeholder 5">
            <a:extLst>
              <a:ext uri="{FF2B5EF4-FFF2-40B4-BE49-F238E27FC236}">
                <a16:creationId xmlns:a16="http://schemas.microsoft.com/office/drawing/2014/main" id="{85B155D3-E955-445A-938D-1E22AE9F1F89}"/>
              </a:ext>
            </a:extLst>
          </p:cNvPr>
          <p:cNvSpPr>
            <a:spLocks noGrp="1"/>
          </p:cNvSpPr>
          <p:nvPr>
            <p:ph type="body" sz="quarter" idx="10"/>
          </p:nvPr>
        </p:nvSpPr>
        <p:spPr>
          <a:xfrm>
            <a:off x="766763" y="1022919"/>
            <a:ext cx="10587037" cy="300082"/>
          </a:xfrm>
        </p:spPr>
        <p:txBody>
          <a:bodyPr/>
          <a:lstStyle/>
          <a:p>
            <a:r>
              <a:rPr lang="en-AU" sz="1950" dirty="0"/>
              <a:t>Connected Murray region – projected water demand at full maturity (developments &lt;1,000 ha)</a:t>
            </a:r>
          </a:p>
        </p:txBody>
      </p:sp>
      <p:grpSp>
        <p:nvGrpSpPr>
          <p:cNvPr id="7" name="Group 6">
            <a:extLst>
              <a:ext uri="{FF2B5EF4-FFF2-40B4-BE49-F238E27FC236}">
                <a16:creationId xmlns:a16="http://schemas.microsoft.com/office/drawing/2014/main" id="{80D4C81A-D5C2-0F3E-F812-92EE492E240A}"/>
              </a:ext>
            </a:extLst>
          </p:cNvPr>
          <p:cNvGrpSpPr/>
          <p:nvPr/>
        </p:nvGrpSpPr>
        <p:grpSpPr>
          <a:xfrm>
            <a:off x="766800" y="1634400"/>
            <a:ext cx="10674000" cy="4507200"/>
            <a:chOff x="0" y="0"/>
            <a:chExt cx="11196000" cy="5436000"/>
          </a:xfrm>
        </p:grpSpPr>
        <p:graphicFrame>
          <p:nvGraphicFramePr>
            <p:cNvPr id="8" name="Chart 7">
              <a:extLst>
                <a:ext uri="{FF2B5EF4-FFF2-40B4-BE49-F238E27FC236}">
                  <a16:creationId xmlns:a16="http://schemas.microsoft.com/office/drawing/2014/main" id="{4FA622CF-955F-423A-BB47-9DE4C24638D3}"/>
                </a:ext>
              </a:extLst>
            </p:cNvPr>
            <p:cNvGraphicFramePr>
              <a:graphicFrameLocks/>
            </p:cNvGraphicFramePr>
            <p:nvPr>
              <p:extLst>
                <p:ext uri="{D42A27DB-BD31-4B8C-83A1-F6EECF244321}">
                  <p14:modId xmlns:p14="http://schemas.microsoft.com/office/powerpoint/2010/main" val="1502409875"/>
                </p:ext>
              </p:extLst>
            </p:nvPr>
          </p:nvGraphicFramePr>
          <p:xfrm>
            <a:off x="0" y="0"/>
            <a:ext cx="11196000" cy="543600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9F75760B-6201-431E-99EF-66FC6304C222}"/>
                </a:ext>
              </a:extLst>
            </p:cNvPr>
            <p:cNvCxnSpPr/>
            <p:nvPr/>
          </p:nvCxnSpPr>
          <p:spPr>
            <a:xfrm>
              <a:off x="9050936" y="208641"/>
              <a:ext cx="0" cy="3996000"/>
            </a:xfrm>
            <a:prstGeom prst="line">
              <a:avLst/>
            </a:prstGeom>
            <a:noFill/>
            <a:ln w="12700" cap="flat" cmpd="sng" algn="ctr">
              <a:solidFill>
                <a:srgbClr val="D9D9D9"/>
              </a:solidFill>
              <a:prstDash val="dash"/>
              <a:miter lim="800000"/>
            </a:ln>
            <a:effectLst/>
          </p:spPr>
        </p:cxnSp>
      </p:grpSp>
      <p:sp>
        <p:nvSpPr>
          <p:cNvPr id="13" name="Rectangle 12">
            <a:extLst>
              <a:ext uri="{FF2B5EF4-FFF2-40B4-BE49-F238E27FC236}">
                <a16:creationId xmlns:a16="http://schemas.microsoft.com/office/drawing/2014/main" id="{DAC1C44D-2B55-DBF9-35A5-5423A0E32756}"/>
              </a:ext>
            </a:extLst>
          </p:cNvPr>
          <p:cNvSpPr/>
          <p:nvPr/>
        </p:nvSpPr>
        <p:spPr>
          <a:xfrm>
            <a:off x="7498080" y="5840730"/>
            <a:ext cx="3927342"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accent1"/>
                </a:solidFill>
              </a:rPr>
              <a:t>Excludes potential developments 1,000 ha or greater</a:t>
            </a:r>
          </a:p>
        </p:txBody>
      </p:sp>
    </p:spTree>
    <p:extLst>
      <p:ext uri="{BB962C8B-B14F-4D97-AF65-F5344CB8AC3E}">
        <p14:creationId xmlns:p14="http://schemas.microsoft.com/office/powerpoint/2010/main" val="752664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A76107E-A4BA-4040-83F2-4BAC0764201E}"/>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3964" r="3964"/>
          <a:stretch/>
        </p:blipFill>
        <p:spPr/>
      </p:pic>
      <p:sp>
        <p:nvSpPr>
          <p:cNvPr id="3" name="Title 2">
            <a:extLst>
              <a:ext uri="{FF2B5EF4-FFF2-40B4-BE49-F238E27FC236}">
                <a16:creationId xmlns:a16="http://schemas.microsoft.com/office/drawing/2014/main" id="{781DEE84-4E18-41E8-970E-9D462948D7BA}"/>
              </a:ext>
            </a:extLst>
          </p:cNvPr>
          <p:cNvSpPr>
            <a:spLocks noGrp="1"/>
          </p:cNvSpPr>
          <p:nvPr>
            <p:ph type="title"/>
          </p:nvPr>
        </p:nvSpPr>
        <p:spPr>
          <a:xfrm>
            <a:off x="806400" y="2350800"/>
            <a:ext cx="4531288" cy="775597"/>
          </a:xfrm>
        </p:spPr>
        <p:txBody>
          <a:bodyPr/>
          <a:lstStyle/>
          <a:p>
            <a:r>
              <a:rPr lang="en-AU" dirty="0"/>
              <a:t>What are the key findings from the 2022 update?</a:t>
            </a:r>
          </a:p>
        </p:txBody>
      </p:sp>
      <p:sp>
        <p:nvSpPr>
          <p:cNvPr id="6" name="Text Placeholder 5">
            <a:extLst>
              <a:ext uri="{FF2B5EF4-FFF2-40B4-BE49-F238E27FC236}">
                <a16:creationId xmlns:a16="http://schemas.microsoft.com/office/drawing/2014/main" id="{5D436EEA-7F26-EA49-606A-82A3EB256C0D}"/>
              </a:ext>
            </a:extLst>
          </p:cNvPr>
          <p:cNvSpPr>
            <a:spLocks noGrp="1"/>
          </p:cNvSpPr>
          <p:nvPr>
            <p:ph type="body" sz="quarter" idx="14"/>
          </p:nvPr>
        </p:nvSpPr>
        <p:spPr/>
        <p:txBody>
          <a:bodyPr/>
          <a:lstStyle/>
          <a:p>
            <a:endParaRPr lang="en-AU"/>
          </a:p>
        </p:txBody>
      </p:sp>
    </p:spTree>
    <p:extLst>
      <p:ext uri="{BB962C8B-B14F-4D97-AF65-F5344CB8AC3E}">
        <p14:creationId xmlns:p14="http://schemas.microsoft.com/office/powerpoint/2010/main" val="2905797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4A78E-C118-F9D0-111C-3DF82BB17725}"/>
              </a:ext>
            </a:extLst>
          </p:cNvPr>
          <p:cNvSpPr>
            <a:spLocks noGrp="1"/>
          </p:cNvSpPr>
          <p:nvPr>
            <p:ph type="title"/>
          </p:nvPr>
        </p:nvSpPr>
        <p:spPr/>
        <p:txBody>
          <a:bodyPr/>
          <a:lstStyle/>
          <a:p>
            <a:r>
              <a:rPr lang="en-US" dirty="0"/>
              <a:t>There is an increasing risk that the demand for water may outstrip the water available under extreme dry conditions. </a:t>
            </a:r>
          </a:p>
        </p:txBody>
      </p:sp>
      <p:sp>
        <p:nvSpPr>
          <p:cNvPr id="3" name="Text Placeholder 2">
            <a:extLst>
              <a:ext uri="{FF2B5EF4-FFF2-40B4-BE49-F238E27FC236}">
                <a16:creationId xmlns:a16="http://schemas.microsoft.com/office/drawing/2014/main" id="{8CD01FA3-DFFF-3689-F6BA-2A044468B691}"/>
              </a:ext>
            </a:extLst>
          </p:cNvPr>
          <p:cNvSpPr>
            <a:spLocks noGrp="1"/>
          </p:cNvSpPr>
          <p:nvPr>
            <p:ph type="body" sz="quarter" idx="10"/>
          </p:nvPr>
        </p:nvSpPr>
        <p:spPr>
          <a:xfrm>
            <a:off x="766763" y="1022919"/>
            <a:ext cx="10587037" cy="307777"/>
          </a:xfrm>
        </p:spPr>
        <p:txBody>
          <a:bodyPr/>
          <a:lstStyle/>
          <a:p>
            <a:r>
              <a:rPr lang="en-AU" dirty="0"/>
              <a:t>The findings of the 2022 Update (Version 3) are consistent with those from Version 2.</a:t>
            </a:r>
          </a:p>
        </p:txBody>
      </p:sp>
      <p:grpSp>
        <p:nvGrpSpPr>
          <p:cNvPr id="12" name="Group 11">
            <a:extLst>
              <a:ext uri="{FF2B5EF4-FFF2-40B4-BE49-F238E27FC236}">
                <a16:creationId xmlns:a16="http://schemas.microsoft.com/office/drawing/2014/main" id="{E2E497CC-9707-39A3-095C-AEF95D85B00B}"/>
              </a:ext>
            </a:extLst>
          </p:cNvPr>
          <p:cNvGrpSpPr/>
          <p:nvPr/>
        </p:nvGrpSpPr>
        <p:grpSpPr>
          <a:xfrm>
            <a:off x="684247" y="1908750"/>
            <a:ext cx="2859053" cy="2406395"/>
            <a:chOff x="684247" y="2645350"/>
            <a:chExt cx="2859053" cy="2406395"/>
          </a:xfrm>
        </p:grpSpPr>
        <p:sp>
          <p:nvSpPr>
            <p:cNvPr id="20" name="TextBox 19">
              <a:extLst>
                <a:ext uri="{FF2B5EF4-FFF2-40B4-BE49-F238E27FC236}">
                  <a16:creationId xmlns:a16="http://schemas.microsoft.com/office/drawing/2014/main" id="{6BD0300E-975C-6298-E862-81DE56026007}"/>
                </a:ext>
              </a:extLst>
            </p:cNvPr>
            <p:cNvSpPr txBox="1"/>
            <p:nvPr/>
          </p:nvSpPr>
          <p:spPr>
            <a:xfrm>
              <a:off x="684247" y="3728306"/>
              <a:ext cx="2859053" cy="1323439"/>
            </a:xfrm>
            <a:prstGeom prst="rect">
              <a:avLst/>
            </a:prstGeom>
            <a:noFill/>
          </p:spPr>
          <p:txBody>
            <a:bodyPr wrap="square">
              <a:spAutoFit/>
            </a:bodyPr>
            <a:lstStyle/>
            <a:p>
              <a:pPr algn="ctr"/>
              <a:r>
                <a:rPr lang="en-AU" sz="2000" dirty="0">
                  <a:solidFill>
                    <a:schemeClr val="accent1"/>
                  </a:solidFill>
                </a:rPr>
                <a:t>The analysis highlights what </a:t>
              </a:r>
              <a:r>
                <a:rPr lang="en-AU" sz="2000" i="1" dirty="0">
                  <a:solidFill>
                    <a:schemeClr val="accent1"/>
                  </a:solidFill>
                </a:rPr>
                <a:t>could happen</a:t>
              </a:r>
              <a:r>
                <a:rPr lang="en-AU" sz="2000" dirty="0">
                  <a:solidFill>
                    <a:schemeClr val="accent1"/>
                  </a:solidFill>
                </a:rPr>
                <a:t>, rather than what will happen.</a:t>
              </a:r>
              <a:r>
                <a:rPr lang="en-US" sz="2000" dirty="0">
                  <a:solidFill>
                    <a:schemeClr val="accent1"/>
                  </a:solidFill>
                </a:rPr>
                <a:t> </a:t>
              </a:r>
            </a:p>
          </p:txBody>
        </p:sp>
        <p:grpSp>
          <p:nvGrpSpPr>
            <p:cNvPr id="4" name="Group 3">
              <a:extLst>
                <a:ext uri="{FF2B5EF4-FFF2-40B4-BE49-F238E27FC236}">
                  <a16:creationId xmlns:a16="http://schemas.microsoft.com/office/drawing/2014/main" id="{5BB73D00-D660-40E2-30C3-27A03C6174FD}"/>
                </a:ext>
              </a:extLst>
            </p:cNvPr>
            <p:cNvGrpSpPr>
              <a:grpSpLocks noChangeAspect="1"/>
            </p:cNvGrpSpPr>
            <p:nvPr/>
          </p:nvGrpSpPr>
          <p:grpSpPr>
            <a:xfrm>
              <a:off x="1662020" y="2645350"/>
              <a:ext cx="903507" cy="900000"/>
              <a:chOff x="4202327" y="1547749"/>
              <a:chExt cx="758945" cy="755999"/>
            </a:xfrm>
          </p:grpSpPr>
          <p:sp>
            <p:nvSpPr>
              <p:cNvPr id="7" name="Freeform: Shape 6">
                <a:extLst>
                  <a:ext uri="{FF2B5EF4-FFF2-40B4-BE49-F238E27FC236}">
                    <a16:creationId xmlns:a16="http://schemas.microsoft.com/office/drawing/2014/main" id="{7E309551-949D-9423-79E6-24C41124B72C}"/>
                  </a:ext>
                </a:extLst>
              </p:cNvPr>
              <p:cNvSpPr/>
              <p:nvPr/>
            </p:nvSpPr>
            <p:spPr>
              <a:xfrm>
                <a:off x="4202327" y="1547749"/>
                <a:ext cx="623314" cy="623314"/>
              </a:xfrm>
              <a:custGeom>
                <a:avLst/>
                <a:gdLst>
                  <a:gd name="connsiteX0" fmla="*/ 413259 w 413259"/>
                  <a:gd name="connsiteY0" fmla="*/ 206630 h 413259"/>
                  <a:gd name="connsiteX1" fmla="*/ 206630 w 413259"/>
                  <a:gd name="connsiteY1" fmla="*/ 413259 h 413259"/>
                  <a:gd name="connsiteX2" fmla="*/ 0 w 413259"/>
                  <a:gd name="connsiteY2" fmla="*/ 206630 h 413259"/>
                  <a:gd name="connsiteX3" fmla="*/ 206630 w 413259"/>
                  <a:gd name="connsiteY3" fmla="*/ 0 h 413259"/>
                  <a:gd name="connsiteX4" fmla="*/ 413259 w 413259"/>
                  <a:gd name="connsiteY4" fmla="*/ 206630 h 41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259" h="413259">
                    <a:moveTo>
                      <a:pt x="413259" y="206630"/>
                    </a:moveTo>
                    <a:cubicBezTo>
                      <a:pt x="413259" y="320748"/>
                      <a:pt x="320748" y="413259"/>
                      <a:pt x="206630" y="413259"/>
                    </a:cubicBezTo>
                    <a:cubicBezTo>
                      <a:pt x="92511" y="413259"/>
                      <a:pt x="0" y="320748"/>
                      <a:pt x="0" y="206630"/>
                    </a:cubicBezTo>
                    <a:cubicBezTo>
                      <a:pt x="0" y="92511"/>
                      <a:pt x="92511" y="0"/>
                      <a:pt x="206630" y="0"/>
                    </a:cubicBezTo>
                    <a:cubicBezTo>
                      <a:pt x="320748" y="0"/>
                      <a:pt x="413259" y="92511"/>
                      <a:pt x="413259" y="206630"/>
                    </a:cubicBezTo>
                    <a:close/>
                  </a:path>
                </a:pathLst>
              </a:custGeom>
              <a:noFill/>
              <a:ln w="38100" cap="rnd">
                <a:solidFill>
                  <a:schemeClr val="accent1"/>
                </a:solidFill>
                <a:prstDash val="solid"/>
                <a:round/>
              </a:ln>
            </p:spPr>
            <p:txBody>
              <a:bodyPr rtlCol="0" anchor="ctr"/>
              <a:lstStyle/>
              <a:p>
                <a:endParaRPr lang="en-AU"/>
              </a:p>
            </p:txBody>
          </p:sp>
          <p:sp>
            <p:nvSpPr>
              <p:cNvPr id="8" name="Freeform: Shape 7">
                <a:extLst>
                  <a:ext uri="{FF2B5EF4-FFF2-40B4-BE49-F238E27FC236}">
                    <a16:creationId xmlns:a16="http://schemas.microsoft.com/office/drawing/2014/main" id="{2BEC517E-320C-7932-5914-96D1B26F2E4D}"/>
                  </a:ext>
                </a:extLst>
              </p:cNvPr>
              <p:cNvSpPr/>
              <p:nvPr/>
            </p:nvSpPr>
            <p:spPr>
              <a:xfrm>
                <a:off x="4293296" y="1638718"/>
                <a:ext cx="441374" cy="441374"/>
              </a:xfrm>
              <a:custGeom>
                <a:avLst/>
                <a:gdLst>
                  <a:gd name="connsiteX0" fmla="*/ 292632 w 292632"/>
                  <a:gd name="connsiteY0" fmla="*/ 146316 h 292632"/>
                  <a:gd name="connsiteX1" fmla="*/ 146316 w 292632"/>
                  <a:gd name="connsiteY1" fmla="*/ 292632 h 292632"/>
                  <a:gd name="connsiteX2" fmla="*/ 0 w 292632"/>
                  <a:gd name="connsiteY2" fmla="*/ 146316 h 292632"/>
                  <a:gd name="connsiteX3" fmla="*/ 146316 w 292632"/>
                  <a:gd name="connsiteY3" fmla="*/ 0 h 292632"/>
                  <a:gd name="connsiteX4" fmla="*/ 292632 w 292632"/>
                  <a:gd name="connsiteY4" fmla="*/ 146316 h 29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32" h="292632">
                    <a:moveTo>
                      <a:pt x="292632" y="146316"/>
                    </a:moveTo>
                    <a:cubicBezTo>
                      <a:pt x="292632" y="227124"/>
                      <a:pt x="227124" y="292632"/>
                      <a:pt x="146316" y="292632"/>
                    </a:cubicBezTo>
                    <a:cubicBezTo>
                      <a:pt x="65508" y="292632"/>
                      <a:pt x="0" y="227124"/>
                      <a:pt x="0" y="146316"/>
                    </a:cubicBezTo>
                    <a:cubicBezTo>
                      <a:pt x="0" y="65508"/>
                      <a:pt x="65508" y="0"/>
                      <a:pt x="146316" y="0"/>
                    </a:cubicBezTo>
                    <a:cubicBezTo>
                      <a:pt x="227124" y="0"/>
                      <a:pt x="292632" y="65508"/>
                      <a:pt x="292632" y="146316"/>
                    </a:cubicBezTo>
                    <a:close/>
                  </a:path>
                </a:pathLst>
              </a:custGeom>
              <a:noFill/>
              <a:ln w="38100" cap="rnd">
                <a:solidFill>
                  <a:schemeClr val="accent1"/>
                </a:solidFill>
                <a:prstDash val="solid"/>
                <a:round/>
              </a:ln>
            </p:spPr>
            <p:txBody>
              <a:bodyPr rtlCol="0" anchor="ctr"/>
              <a:lstStyle/>
              <a:p>
                <a:pPr algn="ctr"/>
                <a:r>
                  <a:rPr lang="en-AU" sz="2400" b="1" dirty="0">
                    <a:solidFill>
                      <a:schemeClr val="accent1"/>
                    </a:solidFill>
                  </a:rPr>
                  <a:t>?</a:t>
                </a:r>
              </a:p>
            </p:txBody>
          </p:sp>
          <p:sp>
            <p:nvSpPr>
              <p:cNvPr id="9" name="Freeform: Shape 8">
                <a:extLst>
                  <a:ext uri="{FF2B5EF4-FFF2-40B4-BE49-F238E27FC236}">
                    <a16:creationId xmlns:a16="http://schemas.microsoft.com/office/drawing/2014/main" id="{61BFCBF0-F603-1299-58DA-399F556D6E33}"/>
                  </a:ext>
                </a:extLst>
              </p:cNvPr>
              <p:cNvSpPr/>
              <p:nvPr/>
            </p:nvSpPr>
            <p:spPr>
              <a:xfrm>
                <a:off x="4680762" y="2024500"/>
                <a:ext cx="280510" cy="279248"/>
              </a:xfrm>
              <a:custGeom>
                <a:avLst/>
                <a:gdLst>
                  <a:gd name="connsiteX0" fmla="*/ 35741 w 185979"/>
                  <a:gd name="connsiteY0" fmla="*/ 35741 h 185142"/>
                  <a:gd name="connsiteX1" fmla="*/ 0 w 185979"/>
                  <a:gd name="connsiteY1" fmla="*/ 64781 h 185142"/>
                  <a:gd name="connsiteX2" fmla="*/ 108341 w 185979"/>
                  <a:gd name="connsiteY2" fmla="*/ 173122 h 185142"/>
                  <a:gd name="connsiteX3" fmla="*/ 172005 w 185979"/>
                  <a:gd name="connsiteY3" fmla="*/ 172005 h 185142"/>
                  <a:gd name="connsiteX4" fmla="*/ 173122 w 185979"/>
                  <a:gd name="connsiteY4" fmla="*/ 108341 h 185142"/>
                  <a:gd name="connsiteX5" fmla="*/ 64781 w 185979"/>
                  <a:gd name="connsiteY5" fmla="*/ 0 h 185142"/>
                  <a:gd name="connsiteX6" fmla="*/ 35741 w 185979"/>
                  <a:gd name="connsiteY6" fmla="*/ 35741 h 1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9" h="185142">
                    <a:moveTo>
                      <a:pt x="35741" y="35741"/>
                    </a:moveTo>
                    <a:cubicBezTo>
                      <a:pt x="25689" y="45794"/>
                      <a:pt x="10052" y="59197"/>
                      <a:pt x="0" y="64781"/>
                    </a:cubicBezTo>
                    <a:lnTo>
                      <a:pt x="108341" y="173122"/>
                    </a:lnTo>
                    <a:cubicBezTo>
                      <a:pt x="125095" y="189876"/>
                      <a:pt x="154135" y="188759"/>
                      <a:pt x="172005" y="172005"/>
                    </a:cubicBezTo>
                    <a:cubicBezTo>
                      <a:pt x="189876" y="155251"/>
                      <a:pt x="190993" y="126212"/>
                      <a:pt x="173122" y="108341"/>
                    </a:cubicBezTo>
                    <a:lnTo>
                      <a:pt x="64781" y="0"/>
                    </a:lnTo>
                    <a:cubicBezTo>
                      <a:pt x="58080" y="11169"/>
                      <a:pt x="45794" y="25689"/>
                      <a:pt x="35741" y="35741"/>
                    </a:cubicBezTo>
                    <a:close/>
                  </a:path>
                </a:pathLst>
              </a:custGeom>
              <a:noFill/>
              <a:ln w="38100" cap="rnd">
                <a:solidFill>
                  <a:schemeClr val="accent1"/>
                </a:solidFill>
                <a:prstDash val="solid"/>
                <a:round/>
              </a:ln>
            </p:spPr>
            <p:txBody>
              <a:bodyPr rtlCol="0" anchor="ctr"/>
              <a:lstStyle/>
              <a:p>
                <a:endParaRPr lang="en-AU"/>
              </a:p>
            </p:txBody>
          </p:sp>
        </p:grpSp>
      </p:grpSp>
      <p:grpSp>
        <p:nvGrpSpPr>
          <p:cNvPr id="14" name="Group 13">
            <a:extLst>
              <a:ext uri="{FF2B5EF4-FFF2-40B4-BE49-F238E27FC236}">
                <a16:creationId xmlns:a16="http://schemas.microsoft.com/office/drawing/2014/main" id="{2026D075-6649-6D50-6959-CD1819F539C9}"/>
              </a:ext>
            </a:extLst>
          </p:cNvPr>
          <p:cNvGrpSpPr/>
          <p:nvPr/>
        </p:nvGrpSpPr>
        <p:grpSpPr>
          <a:xfrm>
            <a:off x="8419285" y="1908750"/>
            <a:ext cx="2858400" cy="3360401"/>
            <a:chOff x="8419285" y="2645350"/>
            <a:chExt cx="2858400" cy="3360401"/>
          </a:xfrm>
        </p:grpSpPr>
        <p:sp>
          <p:nvSpPr>
            <p:cNvPr id="6" name="Content Placeholder 8">
              <a:extLst>
                <a:ext uri="{FF2B5EF4-FFF2-40B4-BE49-F238E27FC236}">
                  <a16:creationId xmlns:a16="http://schemas.microsoft.com/office/drawing/2014/main" id="{91E7C15B-74B7-D1FC-AAD8-ADAB05AAC1CD}"/>
                </a:ext>
              </a:extLst>
            </p:cNvPr>
            <p:cNvSpPr txBox="1">
              <a:spLocks/>
            </p:cNvSpPr>
            <p:nvPr/>
          </p:nvSpPr>
          <p:spPr>
            <a:xfrm>
              <a:off x="8419285" y="3714257"/>
              <a:ext cx="2858400" cy="2291494"/>
            </a:xfrm>
            <a:prstGeom prst="rect">
              <a:avLst/>
            </a:prstGeom>
          </p:spPr>
          <p:txBody>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sz="1650" kern="1200">
                  <a:solidFill>
                    <a:schemeClr val="tx2"/>
                  </a:solidFill>
                  <a:latin typeface="+mn-lt"/>
                  <a:ea typeface="+mn-ea"/>
                  <a:cs typeface="+mn-cs"/>
                </a:defRPr>
              </a:lvl1pPr>
              <a:lvl2pPr marL="265113" marR="0" indent="-265113"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2pPr>
              <a:lvl3pPr marL="541338" marR="0" indent="-261938" algn="l" defTabSz="914400" rtl="0" eaLnBrk="1" fontAlgn="auto" latinLnBrk="0" hangingPunct="1">
                <a:lnSpc>
                  <a:spcPct val="100000"/>
                </a:lnSpc>
                <a:spcBef>
                  <a:spcPts val="500"/>
                </a:spcBef>
                <a:spcAft>
                  <a:spcPts val="300"/>
                </a:spcAft>
                <a:buClr>
                  <a:schemeClr val="tx2"/>
                </a:buClr>
                <a:buSzTx/>
                <a:buFont typeface="Verdana" panose="020B0604030504040204" pitchFamily="34" charset="0"/>
                <a:buChar char="–"/>
                <a:tabLst/>
                <a:defRPr sz="1650" kern="1200">
                  <a:solidFill>
                    <a:schemeClr val="tx2"/>
                  </a:solidFill>
                  <a:latin typeface="+mn-lt"/>
                  <a:ea typeface="+mn-ea"/>
                  <a:cs typeface="+mn-cs"/>
                </a:defRPr>
              </a:lvl3pPr>
              <a:lvl4pPr marL="806450" marR="0" indent="-276225"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4pPr>
              <a:lvl5pPr marL="0" marR="0" indent="0" algn="l" defTabSz="914400" rtl="0" eaLnBrk="1" fontAlgn="auto" latinLnBrk="0" hangingPunct="1">
                <a:lnSpc>
                  <a:spcPct val="100000"/>
                </a:lnSpc>
                <a:spcBef>
                  <a:spcPts val="500"/>
                </a:spcBef>
                <a:spcAft>
                  <a:spcPts val="300"/>
                </a:spcAft>
                <a:buClrTx/>
                <a:buSzTx/>
                <a:buFont typeface="Courier New" panose="02070309020205020404" pitchFamily="49" charset="0"/>
                <a:buNone/>
                <a:tabLst/>
                <a:defRPr sz="1800" b="0" kern="1200">
                  <a:solidFill>
                    <a:schemeClr val="accent1"/>
                  </a:solidFill>
                  <a:latin typeface="+mj-lt"/>
                  <a:ea typeface="+mn-ea"/>
                  <a:cs typeface="+mn-cs"/>
                </a:defRPr>
              </a:lvl5pPr>
              <a:lvl6pPr marL="263525" indent="-263525" algn="l" defTabSz="685800" rtl="0" eaLnBrk="1" latinLnBrk="0" hangingPunct="1">
                <a:lnSpc>
                  <a:spcPct val="100000"/>
                </a:lnSpc>
                <a:spcBef>
                  <a:spcPts val="500"/>
                </a:spcBef>
                <a:spcAft>
                  <a:spcPts val="300"/>
                </a:spcAft>
                <a:buFont typeface="+mj-lt"/>
                <a:buAutoNum type="arabicPeriod"/>
                <a:defRPr sz="1650" kern="1200">
                  <a:solidFill>
                    <a:schemeClr val="tx2"/>
                  </a:solidFill>
                  <a:latin typeface="+mn-lt"/>
                  <a:ea typeface="+mn-ea"/>
                  <a:cs typeface="+mn-cs"/>
                </a:defRPr>
              </a:lvl6pPr>
              <a:lvl7pPr marL="541338" indent="-277813" algn="l" defTabSz="685800" rtl="0" eaLnBrk="1" latinLnBrk="0" hangingPunct="1">
                <a:lnSpc>
                  <a:spcPct val="100000"/>
                </a:lnSpc>
                <a:spcBef>
                  <a:spcPts val="500"/>
                </a:spcBef>
                <a:spcAft>
                  <a:spcPts val="300"/>
                </a:spcAft>
                <a:buFont typeface="+mj-lt"/>
                <a:buAutoNum type="alphaLcPeriod"/>
                <a:defRPr sz="1650" kern="1200">
                  <a:solidFill>
                    <a:schemeClr val="tx2"/>
                  </a:solidFill>
                  <a:latin typeface="+mn-lt"/>
                  <a:ea typeface="+mn-ea"/>
                  <a:cs typeface="+mn-cs"/>
                </a:defRPr>
              </a:lvl7pPr>
              <a:lvl8pPr marL="806450" indent="-254000" algn="l" defTabSz="685800" rtl="0" eaLnBrk="1" latinLnBrk="0" hangingPunct="1">
                <a:lnSpc>
                  <a:spcPct val="100000"/>
                </a:lnSpc>
                <a:spcBef>
                  <a:spcPts val="500"/>
                </a:spcBef>
                <a:spcAft>
                  <a:spcPts val="300"/>
                </a:spcAft>
                <a:buClr>
                  <a:schemeClr val="tx2"/>
                </a:buClr>
                <a:buFont typeface="+mj-lt"/>
                <a:buAutoNum type="romanLcPeriod"/>
                <a:defRPr sz="1650" kern="1200">
                  <a:solidFill>
                    <a:schemeClr val="tx2"/>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ctr">
                <a:lnSpc>
                  <a:spcPct val="110000"/>
                </a:lnSpc>
                <a:spcBef>
                  <a:spcPts val="300"/>
                </a:spcBef>
                <a:spcAft>
                  <a:spcPts val="300"/>
                </a:spcAft>
              </a:pPr>
              <a:r>
                <a:rPr lang="en-US" sz="2000" dirty="0">
                  <a:solidFill>
                    <a:schemeClr val="accent1"/>
                  </a:solidFill>
                </a:rPr>
                <a:t>Inter-valley trade and carryover are important risk management tools.</a:t>
              </a:r>
              <a:endParaRPr lang="en-AU" sz="2000" dirty="0">
                <a:solidFill>
                  <a:schemeClr val="accent1"/>
                </a:solidFill>
              </a:endParaRPr>
            </a:p>
          </p:txBody>
        </p:sp>
        <p:sp>
          <p:nvSpPr>
            <p:cNvPr id="10" name="Freeform 27">
              <a:extLst>
                <a:ext uri="{FF2B5EF4-FFF2-40B4-BE49-F238E27FC236}">
                  <a16:creationId xmlns:a16="http://schemas.microsoft.com/office/drawing/2014/main" id="{C94C5CA1-B2AC-696F-8B4C-E7445303EA4D}"/>
                </a:ext>
              </a:extLst>
            </p:cNvPr>
            <p:cNvSpPr>
              <a:spLocks noChangeAspect="1" noEditPoints="1"/>
            </p:cNvSpPr>
            <p:nvPr/>
          </p:nvSpPr>
          <p:spPr bwMode="auto">
            <a:xfrm>
              <a:off x="9404736" y="2645350"/>
              <a:ext cx="887498" cy="900000"/>
            </a:xfrm>
            <a:custGeom>
              <a:avLst/>
              <a:gdLst>
                <a:gd name="T0" fmla="*/ 207 w 210"/>
                <a:gd name="T1" fmla="*/ 73 h 213"/>
                <a:gd name="T2" fmla="*/ 207 w 210"/>
                <a:gd name="T3" fmla="*/ 73 h 213"/>
                <a:gd name="T4" fmla="*/ 206 w 210"/>
                <a:gd name="T5" fmla="*/ 72 h 213"/>
                <a:gd name="T6" fmla="*/ 206 w 210"/>
                <a:gd name="T7" fmla="*/ 71 h 213"/>
                <a:gd name="T8" fmla="*/ 169 w 210"/>
                <a:gd name="T9" fmla="*/ 0 h 213"/>
                <a:gd name="T10" fmla="*/ 132 w 210"/>
                <a:gd name="T11" fmla="*/ 72 h 213"/>
                <a:gd name="T12" fmla="*/ 129 w 210"/>
                <a:gd name="T13" fmla="*/ 87 h 213"/>
                <a:gd name="T14" fmla="*/ 132 w 210"/>
                <a:gd name="T15" fmla="*/ 101 h 213"/>
                <a:gd name="T16" fmla="*/ 169 w 210"/>
                <a:gd name="T17" fmla="*/ 123 h 213"/>
                <a:gd name="T18" fmla="*/ 207 w 210"/>
                <a:gd name="T19" fmla="*/ 101 h 213"/>
                <a:gd name="T20" fmla="*/ 210 w 210"/>
                <a:gd name="T21" fmla="*/ 87 h 213"/>
                <a:gd name="T22" fmla="*/ 207 w 210"/>
                <a:gd name="T23" fmla="*/ 73 h 213"/>
                <a:gd name="T24" fmla="*/ 67 w 210"/>
                <a:gd name="T25" fmla="*/ 121 h 213"/>
                <a:gd name="T26" fmla="*/ 67 w 210"/>
                <a:gd name="T27" fmla="*/ 121 h 213"/>
                <a:gd name="T28" fmla="*/ 67 w 210"/>
                <a:gd name="T29" fmla="*/ 121 h 213"/>
                <a:gd name="T30" fmla="*/ 66 w 210"/>
                <a:gd name="T31" fmla="*/ 120 h 213"/>
                <a:gd name="T32" fmla="*/ 35 w 210"/>
                <a:gd name="T33" fmla="*/ 59 h 213"/>
                <a:gd name="T34" fmla="*/ 3 w 210"/>
                <a:gd name="T35" fmla="*/ 121 h 213"/>
                <a:gd name="T36" fmla="*/ 0 w 210"/>
                <a:gd name="T37" fmla="*/ 134 h 213"/>
                <a:gd name="T38" fmla="*/ 35 w 210"/>
                <a:gd name="T39" fmla="*/ 165 h 213"/>
                <a:gd name="T40" fmla="*/ 70 w 210"/>
                <a:gd name="T41" fmla="*/ 134 h 213"/>
                <a:gd name="T42" fmla="*/ 67 w 210"/>
                <a:gd name="T43" fmla="*/ 121 h 213"/>
                <a:gd name="T44" fmla="*/ 67 w 210"/>
                <a:gd name="T45" fmla="*/ 121 h 213"/>
                <a:gd name="T46" fmla="*/ 147 w 210"/>
                <a:gd name="T47" fmla="*/ 140 h 213"/>
                <a:gd name="T48" fmla="*/ 147 w 210"/>
                <a:gd name="T49" fmla="*/ 140 h 213"/>
                <a:gd name="T50" fmla="*/ 147 w 210"/>
                <a:gd name="T51" fmla="*/ 140 h 213"/>
                <a:gd name="T52" fmla="*/ 151 w 210"/>
                <a:gd name="T53" fmla="*/ 161 h 213"/>
                <a:gd name="T54" fmla="*/ 93 w 210"/>
                <a:gd name="T55" fmla="*/ 213 h 213"/>
                <a:gd name="T56" fmla="*/ 36 w 210"/>
                <a:gd name="T57" fmla="*/ 168 h 213"/>
                <a:gd name="T58" fmla="*/ 74 w 210"/>
                <a:gd name="T59" fmla="*/ 134 h 213"/>
                <a:gd name="T60" fmla="*/ 70 w 210"/>
                <a:gd name="T61" fmla="*/ 120 h 213"/>
                <a:gd name="T62" fmla="*/ 70 w 210"/>
                <a:gd name="T63" fmla="*/ 120 h 213"/>
                <a:gd name="T64" fmla="*/ 70 w 210"/>
                <a:gd name="T65" fmla="*/ 118 h 213"/>
                <a:gd name="T66" fmla="*/ 60 w 210"/>
                <a:gd name="T67" fmla="*/ 100 h 213"/>
                <a:gd name="T68" fmla="*/ 93 w 210"/>
                <a:gd name="T69" fmla="*/ 37 h 213"/>
                <a:gd name="T70" fmla="*/ 145 w 210"/>
                <a:gd name="T71" fmla="*/ 138 h 213"/>
                <a:gd name="T72" fmla="*/ 146 w 210"/>
                <a:gd name="T73" fmla="*/ 140 h 213"/>
                <a:gd name="T74" fmla="*/ 147 w 210"/>
                <a:gd name="T75" fmla="*/ 14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213">
                  <a:moveTo>
                    <a:pt x="207" y="73"/>
                  </a:moveTo>
                  <a:cubicBezTo>
                    <a:pt x="207" y="73"/>
                    <a:pt x="207" y="73"/>
                    <a:pt x="207" y="73"/>
                  </a:cubicBezTo>
                  <a:cubicBezTo>
                    <a:pt x="206" y="72"/>
                    <a:pt x="206" y="72"/>
                    <a:pt x="206" y="72"/>
                  </a:cubicBezTo>
                  <a:cubicBezTo>
                    <a:pt x="206" y="72"/>
                    <a:pt x="206" y="71"/>
                    <a:pt x="206" y="71"/>
                  </a:cubicBezTo>
                  <a:cubicBezTo>
                    <a:pt x="169" y="0"/>
                    <a:pt x="169" y="0"/>
                    <a:pt x="169" y="0"/>
                  </a:cubicBezTo>
                  <a:cubicBezTo>
                    <a:pt x="132" y="72"/>
                    <a:pt x="132" y="72"/>
                    <a:pt x="132" y="72"/>
                  </a:cubicBezTo>
                  <a:cubicBezTo>
                    <a:pt x="130" y="77"/>
                    <a:pt x="129" y="82"/>
                    <a:pt x="129" y="87"/>
                  </a:cubicBezTo>
                  <a:cubicBezTo>
                    <a:pt x="129" y="92"/>
                    <a:pt x="130" y="96"/>
                    <a:pt x="132" y="101"/>
                  </a:cubicBezTo>
                  <a:cubicBezTo>
                    <a:pt x="139" y="115"/>
                    <a:pt x="154" y="123"/>
                    <a:pt x="169" y="123"/>
                  </a:cubicBezTo>
                  <a:cubicBezTo>
                    <a:pt x="185" y="123"/>
                    <a:pt x="200" y="115"/>
                    <a:pt x="207" y="101"/>
                  </a:cubicBezTo>
                  <a:cubicBezTo>
                    <a:pt x="209" y="96"/>
                    <a:pt x="210" y="92"/>
                    <a:pt x="210" y="87"/>
                  </a:cubicBezTo>
                  <a:cubicBezTo>
                    <a:pt x="210" y="82"/>
                    <a:pt x="209" y="77"/>
                    <a:pt x="207" y="73"/>
                  </a:cubicBezTo>
                  <a:close/>
                  <a:moveTo>
                    <a:pt x="67" y="121"/>
                  </a:moveTo>
                  <a:cubicBezTo>
                    <a:pt x="67" y="121"/>
                    <a:pt x="67" y="121"/>
                    <a:pt x="67" y="121"/>
                  </a:cubicBezTo>
                  <a:cubicBezTo>
                    <a:pt x="67" y="121"/>
                    <a:pt x="67" y="121"/>
                    <a:pt x="67" y="121"/>
                  </a:cubicBezTo>
                  <a:cubicBezTo>
                    <a:pt x="67" y="121"/>
                    <a:pt x="67" y="120"/>
                    <a:pt x="66" y="120"/>
                  </a:cubicBezTo>
                  <a:cubicBezTo>
                    <a:pt x="35" y="59"/>
                    <a:pt x="35" y="59"/>
                    <a:pt x="35" y="59"/>
                  </a:cubicBezTo>
                  <a:cubicBezTo>
                    <a:pt x="3" y="121"/>
                    <a:pt x="3" y="121"/>
                    <a:pt x="3" y="121"/>
                  </a:cubicBezTo>
                  <a:cubicBezTo>
                    <a:pt x="1" y="125"/>
                    <a:pt x="0" y="129"/>
                    <a:pt x="0" y="134"/>
                  </a:cubicBezTo>
                  <a:cubicBezTo>
                    <a:pt x="0" y="151"/>
                    <a:pt x="16" y="165"/>
                    <a:pt x="35" y="165"/>
                  </a:cubicBezTo>
                  <a:cubicBezTo>
                    <a:pt x="54" y="165"/>
                    <a:pt x="70" y="151"/>
                    <a:pt x="70" y="134"/>
                  </a:cubicBezTo>
                  <a:cubicBezTo>
                    <a:pt x="70" y="129"/>
                    <a:pt x="69" y="125"/>
                    <a:pt x="67" y="121"/>
                  </a:cubicBezTo>
                  <a:cubicBezTo>
                    <a:pt x="67" y="121"/>
                    <a:pt x="67" y="121"/>
                    <a:pt x="67" y="121"/>
                  </a:cubicBezTo>
                  <a:close/>
                  <a:moveTo>
                    <a:pt x="147" y="140"/>
                  </a:moveTo>
                  <a:cubicBezTo>
                    <a:pt x="147" y="140"/>
                    <a:pt x="147" y="140"/>
                    <a:pt x="147" y="140"/>
                  </a:cubicBezTo>
                  <a:cubicBezTo>
                    <a:pt x="147" y="140"/>
                    <a:pt x="147" y="140"/>
                    <a:pt x="147" y="140"/>
                  </a:cubicBezTo>
                  <a:cubicBezTo>
                    <a:pt x="150" y="147"/>
                    <a:pt x="151" y="154"/>
                    <a:pt x="151" y="161"/>
                  </a:cubicBezTo>
                  <a:cubicBezTo>
                    <a:pt x="151" y="190"/>
                    <a:pt x="125" y="213"/>
                    <a:pt x="93" y="213"/>
                  </a:cubicBezTo>
                  <a:cubicBezTo>
                    <a:pt x="64" y="213"/>
                    <a:pt x="40" y="193"/>
                    <a:pt x="36" y="168"/>
                  </a:cubicBezTo>
                  <a:cubicBezTo>
                    <a:pt x="55" y="168"/>
                    <a:pt x="74" y="154"/>
                    <a:pt x="74" y="134"/>
                  </a:cubicBezTo>
                  <a:cubicBezTo>
                    <a:pt x="74" y="129"/>
                    <a:pt x="72" y="124"/>
                    <a:pt x="70" y="120"/>
                  </a:cubicBezTo>
                  <a:cubicBezTo>
                    <a:pt x="70" y="120"/>
                    <a:pt x="70" y="120"/>
                    <a:pt x="70" y="120"/>
                  </a:cubicBezTo>
                  <a:cubicBezTo>
                    <a:pt x="70" y="119"/>
                    <a:pt x="70" y="119"/>
                    <a:pt x="70" y="118"/>
                  </a:cubicBezTo>
                  <a:cubicBezTo>
                    <a:pt x="60" y="100"/>
                    <a:pt x="60" y="100"/>
                    <a:pt x="60" y="100"/>
                  </a:cubicBezTo>
                  <a:cubicBezTo>
                    <a:pt x="93" y="37"/>
                    <a:pt x="93" y="37"/>
                    <a:pt x="93" y="37"/>
                  </a:cubicBezTo>
                  <a:cubicBezTo>
                    <a:pt x="145" y="138"/>
                    <a:pt x="145" y="138"/>
                    <a:pt x="145" y="138"/>
                  </a:cubicBezTo>
                  <a:cubicBezTo>
                    <a:pt x="146" y="139"/>
                    <a:pt x="146" y="140"/>
                    <a:pt x="146" y="140"/>
                  </a:cubicBezTo>
                  <a:lnTo>
                    <a:pt x="147" y="14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grpSp>
      <p:grpSp>
        <p:nvGrpSpPr>
          <p:cNvPr id="13" name="Group 12">
            <a:extLst>
              <a:ext uri="{FF2B5EF4-FFF2-40B4-BE49-F238E27FC236}">
                <a16:creationId xmlns:a16="http://schemas.microsoft.com/office/drawing/2014/main" id="{BA8F3C50-9236-2192-799B-C663E32709F2}"/>
              </a:ext>
            </a:extLst>
          </p:cNvPr>
          <p:cNvGrpSpPr/>
          <p:nvPr/>
        </p:nvGrpSpPr>
        <p:grpSpPr>
          <a:xfrm>
            <a:off x="3912870" y="1908750"/>
            <a:ext cx="4366260" cy="3360401"/>
            <a:chOff x="3912870" y="2645350"/>
            <a:chExt cx="4366260" cy="3360401"/>
          </a:xfrm>
        </p:grpSpPr>
        <p:sp>
          <p:nvSpPr>
            <p:cNvPr id="5" name="Content Placeholder 8">
              <a:extLst>
                <a:ext uri="{FF2B5EF4-FFF2-40B4-BE49-F238E27FC236}">
                  <a16:creationId xmlns:a16="http://schemas.microsoft.com/office/drawing/2014/main" id="{CFB1E91D-16E1-8028-7A35-07065014FC00}"/>
                </a:ext>
              </a:extLst>
            </p:cNvPr>
            <p:cNvSpPr txBox="1">
              <a:spLocks/>
            </p:cNvSpPr>
            <p:nvPr/>
          </p:nvSpPr>
          <p:spPr>
            <a:xfrm>
              <a:off x="3912870" y="3714257"/>
              <a:ext cx="4366260" cy="2291494"/>
            </a:xfrm>
            <a:prstGeom prst="rect">
              <a:avLst/>
            </a:prstGeom>
          </p:spPr>
          <p:txBody>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sz="1650" kern="1200">
                  <a:solidFill>
                    <a:schemeClr val="tx2"/>
                  </a:solidFill>
                  <a:latin typeface="+mn-lt"/>
                  <a:ea typeface="+mn-ea"/>
                  <a:cs typeface="+mn-cs"/>
                </a:defRPr>
              </a:lvl1pPr>
              <a:lvl2pPr marL="265113" marR="0" indent="-265113"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2pPr>
              <a:lvl3pPr marL="541338" marR="0" indent="-261938" algn="l" defTabSz="914400" rtl="0" eaLnBrk="1" fontAlgn="auto" latinLnBrk="0" hangingPunct="1">
                <a:lnSpc>
                  <a:spcPct val="100000"/>
                </a:lnSpc>
                <a:spcBef>
                  <a:spcPts val="500"/>
                </a:spcBef>
                <a:spcAft>
                  <a:spcPts val="300"/>
                </a:spcAft>
                <a:buClr>
                  <a:schemeClr val="tx2"/>
                </a:buClr>
                <a:buSzTx/>
                <a:buFont typeface="Verdana" panose="020B0604030504040204" pitchFamily="34" charset="0"/>
                <a:buChar char="–"/>
                <a:tabLst/>
                <a:defRPr sz="1650" kern="1200">
                  <a:solidFill>
                    <a:schemeClr val="tx2"/>
                  </a:solidFill>
                  <a:latin typeface="+mn-lt"/>
                  <a:ea typeface="+mn-ea"/>
                  <a:cs typeface="+mn-cs"/>
                </a:defRPr>
              </a:lvl3pPr>
              <a:lvl4pPr marL="806450" marR="0" indent="-276225"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4pPr>
              <a:lvl5pPr marL="0" marR="0" indent="0" algn="l" defTabSz="914400" rtl="0" eaLnBrk="1" fontAlgn="auto" latinLnBrk="0" hangingPunct="1">
                <a:lnSpc>
                  <a:spcPct val="100000"/>
                </a:lnSpc>
                <a:spcBef>
                  <a:spcPts val="500"/>
                </a:spcBef>
                <a:spcAft>
                  <a:spcPts val="300"/>
                </a:spcAft>
                <a:buClrTx/>
                <a:buSzTx/>
                <a:buFont typeface="Courier New" panose="02070309020205020404" pitchFamily="49" charset="0"/>
                <a:buNone/>
                <a:tabLst/>
                <a:defRPr sz="1800" b="0" kern="1200">
                  <a:solidFill>
                    <a:schemeClr val="accent1"/>
                  </a:solidFill>
                  <a:latin typeface="+mj-lt"/>
                  <a:ea typeface="+mn-ea"/>
                  <a:cs typeface="+mn-cs"/>
                </a:defRPr>
              </a:lvl5pPr>
              <a:lvl6pPr marL="263525" indent="-263525" algn="l" defTabSz="685800" rtl="0" eaLnBrk="1" latinLnBrk="0" hangingPunct="1">
                <a:lnSpc>
                  <a:spcPct val="100000"/>
                </a:lnSpc>
                <a:spcBef>
                  <a:spcPts val="500"/>
                </a:spcBef>
                <a:spcAft>
                  <a:spcPts val="300"/>
                </a:spcAft>
                <a:buFont typeface="+mj-lt"/>
                <a:buAutoNum type="arabicPeriod"/>
                <a:defRPr sz="1650" kern="1200">
                  <a:solidFill>
                    <a:schemeClr val="tx2"/>
                  </a:solidFill>
                  <a:latin typeface="+mn-lt"/>
                  <a:ea typeface="+mn-ea"/>
                  <a:cs typeface="+mn-cs"/>
                </a:defRPr>
              </a:lvl6pPr>
              <a:lvl7pPr marL="541338" indent="-277813" algn="l" defTabSz="685800" rtl="0" eaLnBrk="1" latinLnBrk="0" hangingPunct="1">
                <a:lnSpc>
                  <a:spcPct val="100000"/>
                </a:lnSpc>
                <a:spcBef>
                  <a:spcPts val="500"/>
                </a:spcBef>
                <a:spcAft>
                  <a:spcPts val="300"/>
                </a:spcAft>
                <a:buFont typeface="+mj-lt"/>
                <a:buAutoNum type="alphaLcPeriod"/>
                <a:defRPr sz="1650" kern="1200">
                  <a:solidFill>
                    <a:schemeClr val="tx2"/>
                  </a:solidFill>
                  <a:latin typeface="+mn-lt"/>
                  <a:ea typeface="+mn-ea"/>
                  <a:cs typeface="+mn-cs"/>
                </a:defRPr>
              </a:lvl7pPr>
              <a:lvl8pPr marL="806450" indent="-254000" algn="l" defTabSz="685800" rtl="0" eaLnBrk="1" latinLnBrk="0" hangingPunct="1">
                <a:lnSpc>
                  <a:spcPct val="100000"/>
                </a:lnSpc>
                <a:spcBef>
                  <a:spcPts val="500"/>
                </a:spcBef>
                <a:spcAft>
                  <a:spcPts val="300"/>
                </a:spcAft>
                <a:buClr>
                  <a:schemeClr val="tx2"/>
                </a:buClr>
                <a:buFont typeface="+mj-lt"/>
                <a:buAutoNum type="romanLcPeriod"/>
                <a:defRPr sz="1650" kern="1200">
                  <a:solidFill>
                    <a:schemeClr val="tx2"/>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ctr">
                <a:lnSpc>
                  <a:spcPct val="110000"/>
                </a:lnSpc>
                <a:spcBef>
                  <a:spcPts val="300"/>
                </a:spcBef>
                <a:spcAft>
                  <a:spcPts val="300"/>
                </a:spcAft>
              </a:pPr>
              <a:r>
                <a:rPr lang="en-US" sz="2000" dirty="0">
                  <a:solidFill>
                    <a:schemeClr val="accent1"/>
                  </a:solidFill>
                </a:rPr>
                <a:t>If total permanent horticulture water demand exceeds the volume of water available for irrigation, allocation prices will rise which will induce market responses (including reduced watering, drying off land, and irrigators exit).</a:t>
              </a:r>
              <a:endParaRPr lang="en-AU" sz="2000" dirty="0">
                <a:solidFill>
                  <a:schemeClr val="accent1"/>
                </a:solidFill>
              </a:endParaRPr>
            </a:p>
          </p:txBody>
        </p:sp>
        <p:sp>
          <p:nvSpPr>
            <p:cNvPr id="11" name="Freeform 36">
              <a:extLst>
                <a:ext uri="{FF2B5EF4-FFF2-40B4-BE49-F238E27FC236}">
                  <a16:creationId xmlns:a16="http://schemas.microsoft.com/office/drawing/2014/main" id="{99084573-8A2E-EE4B-C470-A512E02D1F5E}"/>
                </a:ext>
              </a:extLst>
            </p:cNvPr>
            <p:cNvSpPr>
              <a:spLocks noChangeAspect="1" noEditPoints="1"/>
            </p:cNvSpPr>
            <p:nvPr/>
          </p:nvSpPr>
          <p:spPr bwMode="auto">
            <a:xfrm>
              <a:off x="5478857" y="2645350"/>
              <a:ext cx="1234286" cy="900000"/>
            </a:xfrm>
            <a:custGeom>
              <a:avLst/>
              <a:gdLst>
                <a:gd name="T0" fmla="*/ 180 w 282"/>
                <a:gd name="T1" fmla="*/ 0 h 205"/>
                <a:gd name="T2" fmla="*/ 134 w 282"/>
                <a:gd name="T3" fmla="*/ 11 h 205"/>
                <a:gd name="T4" fmla="*/ 21 w 282"/>
                <a:gd name="T5" fmla="*/ 11 h 205"/>
                <a:gd name="T6" fmla="*/ 21 w 282"/>
                <a:gd name="T7" fmla="*/ 39 h 205"/>
                <a:gd name="T8" fmla="*/ 99 w 282"/>
                <a:gd name="T9" fmla="*/ 39 h 205"/>
                <a:gd name="T10" fmla="*/ 85 w 282"/>
                <a:gd name="T11" fmla="*/ 63 h 205"/>
                <a:gd name="T12" fmla="*/ 46 w 282"/>
                <a:gd name="T13" fmla="*/ 63 h 205"/>
                <a:gd name="T14" fmla="*/ 46 w 282"/>
                <a:gd name="T15" fmla="*/ 91 h 205"/>
                <a:gd name="T16" fmla="*/ 78 w 282"/>
                <a:gd name="T17" fmla="*/ 91 h 205"/>
                <a:gd name="T18" fmla="*/ 77 w 282"/>
                <a:gd name="T19" fmla="*/ 102 h 205"/>
                <a:gd name="T20" fmla="*/ 78 w 282"/>
                <a:gd name="T21" fmla="*/ 115 h 205"/>
                <a:gd name="T22" fmla="*/ 0 w 282"/>
                <a:gd name="T23" fmla="*/ 115 h 205"/>
                <a:gd name="T24" fmla="*/ 0 w 282"/>
                <a:gd name="T25" fmla="*/ 143 h 205"/>
                <a:gd name="T26" fmla="*/ 86 w 282"/>
                <a:gd name="T27" fmla="*/ 143 h 205"/>
                <a:gd name="T28" fmla="*/ 100 w 282"/>
                <a:gd name="T29" fmla="*/ 167 h 205"/>
                <a:gd name="T30" fmla="*/ 30 w 282"/>
                <a:gd name="T31" fmla="*/ 167 h 205"/>
                <a:gd name="T32" fmla="*/ 30 w 282"/>
                <a:gd name="T33" fmla="*/ 196 h 205"/>
                <a:gd name="T34" fmla="*/ 137 w 282"/>
                <a:gd name="T35" fmla="*/ 196 h 205"/>
                <a:gd name="T36" fmla="*/ 180 w 282"/>
                <a:gd name="T37" fmla="*/ 205 h 205"/>
                <a:gd name="T38" fmla="*/ 282 w 282"/>
                <a:gd name="T39" fmla="*/ 102 h 205"/>
                <a:gd name="T40" fmla="*/ 180 w 282"/>
                <a:gd name="T41" fmla="*/ 0 h 205"/>
                <a:gd name="T42" fmla="*/ 170 w 282"/>
                <a:gd name="T43" fmla="*/ 86 h 205"/>
                <a:gd name="T44" fmla="*/ 179 w 282"/>
                <a:gd name="T45" fmla="*/ 89 h 205"/>
                <a:gd name="T46" fmla="*/ 218 w 282"/>
                <a:gd name="T47" fmla="*/ 130 h 205"/>
                <a:gd name="T48" fmla="*/ 189 w 282"/>
                <a:gd name="T49" fmla="*/ 162 h 205"/>
                <a:gd name="T50" fmla="*/ 189 w 282"/>
                <a:gd name="T51" fmla="*/ 181 h 205"/>
                <a:gd name="T52" fmla="*/ 170 w 282"/>
                <a:gd name="T53" fmla="*/ 181 h 205"/>
                <a:gd name="T54" fmla="*/ 170 w 282"/>
                <a:gd name="T55" fmla="*/ 162 h 205"/>
                <a:gd name="T56" fmla="*/ 141 w 282"/>
                <a:gd name="T57" fmla="*/ 136 h 205"/>
                <a:gd name="T58" fmla="*/ 159 w 282"/>
                <a:gd name="T59" fmla="*/ 129 h 205"/>
                <a:gd name="T60" fmla="*/ 185 w 282"/>
                <a:gd name="T61" fmla="*/ 144 h 205"/>
                <a:gd name="T62" fmla="*/ 199 w 282"/>
                <a:gd name="T63" fmla="*/ 129 h 205"/>
                <a:gd name="T64" fmla="*/ 173 w 282"/>
                <a:gd name="T65" fmla="*/ 108 h 205"/>
                <a:gd name="T66" fmla="*/ 161 w 282"/>
                <a:gd name="T67" fmla="*/ 103 h 205"/>
                <a:gd name="T68" fmla="*/ 144 w 282"/>
                <a:gd name="T69" fmla="*/ 68 h 205"/>
                <a:gd name="T70" fmla="*/ 170 w 282"/>
                <a:gd name="T71" fmla="*/ 42 h 205"/>
                <a:gd name="T72" fmla="*/ 170 w 282"/>
                <a:gd name="T73" fmla="*/ 23 h 205"/>
                <a:gd name="T74" fmla="*/ 189 w 282"/>
                <a:gd name="T75" fmla="*/ 23 h 205"/>
                <a:gd name="T76" fmla="*/ 189 w 282"/>
                <a:gd name="T77" fmla="*/ 42 h 205"/>
                <a:gd name="T78" fmla="*/ 219 w 282"/>
                <a:gd name="T79" fmla="*/ 66 h 205"/>
                <a:gd name="T80" fmla="*/ 210 w 282"/>
                <a:gd name="T81" fmla="*/ 70 h 205"/>
                <a:gd name="T82" fmla="*/ 201 w 282"/>
                <a:gd name="T83" fmla="*/ 75 h 205"/>
                <a:gd name="T84" fmla="*/ 179 w 282"/>
                <a:gd name="T85" fmla="*/ 60 h 205"/>
                <a:gd name="T86" fmla="*/ 163 w 282"/>
                <a:gd name="T87" fmla="*/ 72 h 205"/>
                <a:gd name="T88" fmla="*/ 170 w 282"/>
                <a:gd name="T89" fmla="*/ 8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205">
                  <a:moveTo>
                    <a:pt x="180" y="0"/>
                  </a:moveTo>
                  <a:cubicBezTo>
                    <a:pt x="163" y="0"/>
                    <a:pt x="148" y="4"/>
                    <a:pt x="134" y="11"/>
                  </a:cubicBezTo>
                  <a:cubicBezTo>
                    <a:pt x="21" y="11"/>
                    <a:pt x="21" y="11"/>
                    <a:pt x="21" y="11"/>
                  </a:cubicBezTo>
                  <a:cubicBezTo>
                    <a:pt x="21" y="39"/>
                    <a:pt x="21" y="39"/>
                    <a:pt x="21" y="39"/>
                  </a:cubicBezTo>
                  <a:cubicBezTo>
                    <a:pt x="99" y="39"/>
                    <a:pt x="99" y="39"/>
                    <a:pt x="99" y="39"/>
                  </a:cubicBezTo>
                  <a:cubicBezTo>
                    <a:pt x="93" y="46"/>
                    <a:pt x="89" y="54"/>
                    <a:pt x="85" y="63"/>
                  </a:cubicBezTo>
                  <a:cubicBezTo>
                    <a:pt x="46" y="63"/>
                    <a:pt x="46" y="63"/>
                    <a:pt x="46" y="63"/>
                  </a:cubicBezTo>
                  <a:cubicBezTo>
                    <a:pt x="46" y="91"/>
                    <a:pt x="46" y="91"/>
                    <a:pt x="46" y="91"/>
                  </a:cubicBezTo>
                  <a:cubicBezTo>
                    <a:pt x="78" y="91"/>
                    <a:pt x="78" y="91"/>
                    <a:pt x="78" y="91"/>
                  </a:cubicBezTo>
                  <a:cubicBezTo>
                    <a:pt x="78" y="95"/>
                    <a:pt x="77" y="99"/>
                    <a:pt x="77" y="102"/>
                  </a:cubicBezTo>
                  <a:cubicBezTo>
                    <a:pt x="77" y="107"/>
                    <a:pt x="78" y="111"/>
                    <a:pt x="78" y="115"/>
                  </a:cubicBezTo>
                  <a:cubicBezTo>
                    <a:pt x="0" y="115"/>
                    <a:pt x="0" y="115"/>
                    <a:pt x="0" y="115"/>
                  </a:cubicBezTo>
                  <a:cubicBezTo>
                    <a:pt x="0" y="143"/>
                    <a:pt x="0" y="143"/>
                    <a:pt x="0" y="143"/>
                  </a:cubicBezTo>
                  <a:cubicBezTo>
                    <a:pt x="86" y="143"/>
                    <a:pt x="86" y="143"/>
                    <a:pt x="86" y="143"/>
                  </a:cubicBezTo>
                  <a:cubicBezTo>
                    <a:pt x="90" y="152"/>
                    <a:pt x="95" y="160"/>
                    <a:pt x="100" y="167"/>
                  </a:cubicBezTo>
                  <a:cubicBezTo>
                    <a:pt x="30" y="167"/>
                    <a:pt x="30" y="167"/>
                    <a:pt x="30" y="167"/>
                  </a:cubicBezTo>
                  <a:cubicBezTo>
                    <a:pt x="30" y="196"/>
                    <a:pt x="30" y="196"/>
                    <a:pt x="30" y="196"/>
                  </a:cubicBezTo>
                  <a:cubicBezTo>
                    <a:pt x="137" y="196"/>
                    <a:pt x="137" y="196"/>
                    <a:pt x="137" y="196"/>
                  </a:cubicBezTo>
                  <a:cubicBezTo>
                    <a:pt x="150" y="201"/>
                    <a:pt x="165" y="205"/>
                    <a:pt x="180" y="205"/>
                  </a:cubicBezTo>
                  <a:cubicBezTo>
                    <a:pt x="236" y="205"/>
                    <a:pt x="282" y="159"/>
                    <a:pt x="282" y="102"/>
                  </a:cubicBezTo>
                  <a:cubicBezTo>
                    <a:pt x="282" y="46"/>
                    <a:pt x="236" y="0"/>
                    <a:pt x="180" y="0"/>
                  </a:cubicBezTo>
                  <a:close/>
                  <a:moveTo>
                    <a:pt x="170" y="86"/>
                  </a:moveTo>
                  <a:cubicBezTo>
                    <a:pt x="172" y="87"/>
                    <a:pt x="175" y="88"/>
                    <a:pt x="179" y="89"/>
                  </a:cubicBezTo>
                  <a:cubicBezTo>
                    <a:pt x="194" y="94"/>
                    <a:pt x="219" y="103"/>
                    <a:pt x="218" y="130"/>
                  </a:cubicBezTo>
                  <a:cubicBezTo>
                    <a:pt x="218" y="146"/>
                    <a:pt x="207" y="159"/>
                    <a:pt x="189" y="162"/>
                  </a:cubicBezTo>
                  <a:cubicBezTo>
                    <a:pt x="189" y="181"/>
                    <a:pt x="189" y="181"/>
                    <a:pt x="189" y="181"/>
                  </a:cubicBezTo>
                  <a:cubicBezTo>
                    <a:pt x="170" y="181"/>
                    <a:pt x="170" y="181"/>
                    <a:pt x="170" y="181"/>
                  </a:cubicBezTo>
                  <a:cubicBezTo>
                    <a:pt x="170" y="162"/>
                    <a:pt x="170" y="162"/>
                    <a:pt x="170" y="162"/>
                  </a:cubicBezTo>
                  <a:cubicBezTo>
                    <a:pt x="158" y="159"/>
                    <a:pt x="146" y="151"/>
                    <a:pt x="141" y="136"/>
                  </a:cubicBezTo>
                  <a:cubicBezTo>
                    <a:pt x="159" y="129"/>
                    <a:pt x="159" y="129"/>
                    <a:pt x="159" y="129"/>
                  </a:cubicBezTo>
                  <a:cubicBezTo>
                    <a:pt x="163" y="141"/>
                    <a:pt x="175" y="145"/>
                    <a:pt x="185" y="144"/>
                  </a:cubicBezTo>
                  <a:cubicBezTo>
                    <a:pt x="188" y="143"/>
                    <a:pt x="199" y="140"/>
                    <a:pt x="199" y="129"/>
                  </a:cubicBezTo>
                  <a:cubicBezTo>
                    <a:pt x="199" y="117"/>
                    <a:pt x="188" y="113"/>
                    <a:pt x="173" y="108"/>
                  </a:cubicBezTo>
                  <a:cubicBezTo>
                    <a:pt x="169" y="106"/>
                    <a:pt x="165" y="105"/>
                    <a:pt x="161" y="103"/>
                  </a:cubicBezTo>
                  <a:cubicBezTo>
                    <a:pt x="147" y="96"/>
                    <a:pt x="141" y="82"/>
                    <a:pt x="144" y="68"/>
                  </a:cubicBezTo>
                  <a:cubicBezTo>
                    <a:pt x="147" y="55"/>
                    <a:pt x="157" y="45"/>
                    <a:pt x="170" y="42"/>
                  </a:cubicBezTo>
                  <a:cubicBezTo>
                    <a:pt x="170" y="23"/>
                    <a:pt x="170" y="23"/>
                    <a:pt x="170" y="23"/>
                  </a:cubicBezTo>
                  <a:cubicBezTo>
                    <a:pt x="189" y="23"/>
                    <a:pt x="189" y="23"/>
                    <a:pt x="189" y="23"/>
                  </a:cubicBezTo>
                  <a:cubicBezTo>
                    <a:pt x="189" y="42"/>
                    <a:pt x="189" y="42"/>
                    <a:pt x="189" y="42"/>
                  </a:cubicBezTo>
                  <a:cubicBezTo>
                    <a:pt x="209" y="47"/>
                    <a:pt x="218" y="65"/>
                    <a:pt x="219" y="66"/>
                  </a:cubicBezTo>
                  <a:cubicBezTo>
                    <a:pt x="210" y="70"/>
                    <a:pt x="210" y="70"/>
                    <a:pt x="210" y="70"/>
                  </a:cubicBezTo>
                  <a:cubicBezTo>
                    <a:pt x="201" y="75"/>
                    <a:pt x="201" y="75"/>
                    <a:pt x="201" y="75"/>
                  </a:cubicBezTo>
                  <a:cubicBezTo>
                    <a:pt x="201" y="74"/>
                    <a:pt x="194" y="60"/>
                    <a:pt x="179" y="60"/>
                  </a:cubicBezTo>
                  <a:cubicBezTo>
                    <a:pt x="170" y="60"/>
                    <a:pt x="164" y="66"/>
                    <a:pt x="163" y="72"/>
                  </a:cubicBezTo>
                  <a:cubicBezTo>
                    <a:pt x="162" y="76"/>
                    <a:pt x="162" y="82"/>
                    <a:pt x="170" y="8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5" name="TextBox 14">
            <a:extLst>
              <a:ext uri="{FF2B5EF4-FFF2-40B4-BE49-F238E27FC236}">
                <a16:creationId xmlns:a16="http://schemas.microsoft.com/office/drawing/2014/main" id="{3E84B3D0-349B-9623-5720-2CA3D8BB1163}"/>
              </a:ext>
            </a:extLst>
          </p:cNvPr>
          <p:cNvSpPr txBox="1"/>
          <p:nvPr/>
        </p:nvSpPr>
        <p:spPr>
          <a:xfrm>
            <a:off x="1054100" y="5626100"/>
            <a:ext cx="10756900" cy="369332"/>
          </a:xfrm>
          <a:prstGeom prst="rect">
            <a:avLst/>
          </a:prstGeom>
          <a:noFill/>
        </p:spPr>
        <p:txBody>
          <a:bodyPr wrap="square" rtlCol="0">
            <a:spAutoFit/>
          </a:bodyPr>
          <a:lstStyle/>
          <a:p>
            <a:r>
              <a:rPr lang="en-AU" b="1" dirty="0"/>
              <a:t>Most importantly, all irrigation water users need a Water Strategy to guide their decisions.</a:t>
            </a:r>
          </a:p>
        </p:txBody>
      </p:sp>
    </p:spTree>
    <p:extLst>
      <p:ext uri="{BB962C8B-B14F-4D97-AF65-F5344CB8AC3E}">
        <p14:creationId xmlns:p14="http://schemas.microsoft.com/office/powerpoint/2010/main" val="394658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6446E0-DEFF-4C2E-8796-88BDDEB2F6CA}"/>
              </a:ext>
            </a:extLst>
          </p:cNvPr>
          <p:cNvSpPr>
            <a:spLocks noGrp="1"/>
          </p:cNvSpPr>
          <p:nvPr>
            <p:ph type="title"/>
          </p:nvPr>
        </p:nvSpPr>
        <p:spPr/>
        <p:txBody>
          <a:bodyPr anchor="b">
            <a:normAutofit fontScale="90000"/>
          </a:bodyPr>
          <a:lstStyle/>
          <a:p>
            <a:r>
              <a:rPr lang="en-AU" dirty="0"/>
              <a:t>What questions do you have?</a:t>
            </a:r>
          </a:p>
        </p:txBody>
      </p:sp>
      <p:grpSp>
        <p:nvGrpSpPr>
          <p:cNvPr id="15" name="Group 14">
            <a:extLst>
              <a:ext uri="{FF2B5EF4-FFF2-40B4-BE49-F238E27FC236}">
                <a16:creationId xmlns:a16="http://schemas.microsoft.com/office/drawing/2014/main" id="{48008246-77D1-4FD4-BFC8-1D9093368AC4}"/>
              </a:ext>
            </a:extLst>
          </p:cNvPr>
          <p:cNvGrpSpPr>
            <a:grpSpLocks noChangeAspect="1"/>
          </p:cNvGrpSpPr>
          <p:nvPr/>
        </p:nvGrpSpPr>
        <p:grpSpPr>
          <a:xfrm>
            <a:off x="7839754" y="2351762"/>
            <a:ext cx="2486189" cy="1752895"/>
            <a:chOff x="-2508795" y="5657786"/>
            <a:chExt cx="1350962" cy="952500"/>
          </a:xfrm>
          <a:solidFill>
            <a:schemeClr val="accent1"/>
          </a:solidFill>
        </p:grpSpPr>
        <p:sp>
          <p:nvSpPr>
            <p:cNvPr id="17" name="Freeform 470">
              <a:extLst>
                <a:ext uri="{FF2B5EF4-FFF2-40B4-BE49-F238E27FC236}">
                  <a16:creationId xmlns:a16="http://schemas.microsoft.com/office/drawing/2014/main" id="{B7744087-E1CA-49AF-A5CA-BD0DC42204D7}"/>
                </a:ext>
              </a:extLst>
            </p:cNvPr>
            <p:cNvSpPr>
              <a:spLocks noEditPoints="1"/>
            </p:cNvSpPr>
            <p:nvPr/>
          </p:nvSpPr>
          <p:spPr bwMode="auto">
            <a:xfrm>
              <a:off x="-2508795" y="5808599"/>
              <a:ext cx="1069975" cy="801687"/>
            </a:xfrm>
            <a:custGeom>
              <a:avLst/>
              <a:gdLst>
                <a:gd name="T0" fmla="*/ 143 w 285"/>
                <a:gd name="T1" fmla="*/ 0 h 212"/>
                <a:gd name="T2" fmla="*/ 0 w 285"/>
                <a:gd name="T3" fmla="*/ 97 h 212"/>
                <a:gd name="T4" fmla="*/ 44 w 285"/>
                <a:gd name="T5" fmla="*/ 165 h 212"/>
                <a:gd name="T6" fmla="*/ 15 w 285"/>
                <a:gd name="T7" fmla="*/ 208 h 212"/>
                <a:gd name="T8" fmla="*/ 46 w 285"/>
                <a:gd name="T9" fmla="*/ 212 h 212"/>
                <a:gd name="T10" fmla="*/ 112 w 285"/>
                <a:gd name="T11" fmla="*/ 191 h 212"/>
                <a:gd name="T12" fmla="*/ 143 w 285"/>
                <a:gd name="T13" fmla="*/ 193 h 212"/>
                <a:gd name="T14" fmla="*/ 285 w 285"/>
                <a:gd name="T15" fmla="*/ 97 h 212"/>
                <a:gd name="T16" fmla="*/ 143 w 285"/>
                <a:gd name="T17" fmla="*/ 0 h 212"/>
                <a:gd name="T18" fmla="*/ 76 w 285"/>
                <a:gd name="T19" fmla="*/ 121 h 212"/>
                <a:gd name="T20" fmla="*/ 53 w 285"/>
                <a:gd name="T21" fmla="*/ 98 h 212"/>
                <a:gd name="T22" fmla="*/ 76 w 285"/>
                <a:gd name="T23" fmla="*/ 75 h 212"/>
                <a:gd name="T24" fmla="*/ 99 w 285"/>
                <a:gd name="T25" fmla="*/ 98 h 212"/>
                <a:gd name="T26" fmla="*/ 76 w 285"/>
                <a:gd name="T27" fmla="*/ 121 h 212"/>
                <a:gd name="T28" fmla="*/ 145 w 285"/>
                <a:gd name="T29" fmla="*/ 121 h 212"/>
                <a:gd name="T30" fmla="*/ 122 w 285"/>
                <a:gd name="T31" fmla="*/ 98 h 212"/>
                <a:gd name="T32" fmla="*/ 145 w 285"/>
                <a:gd name="T33" fmla="*/ 75 h 212"/>
                <a:gd name="T34" fmla="*/ 168 w 285"/>
                <a:gd name="T35" fmla="*/ 98 h 212"/>
                <a:gd name="T36" fmla="*/ 145 w 285"/>
                <a:gd name="T37" fmla="*/ 121 h 212"/>
                <a:gd name="T38" fmla="*/ 213 w 285"/>
                <a:gd name="T39" fmla="*/ 121 h 212"/>
                <a:gd name="T40" fmla="*/ 190 w 285"/>
                <a:gd name="T41" fmla="*/ 98 h 212"/>
                <a:gd name="T42" fmla="*/ 213 w 285"/>
                <a:gd name="T43" fmla="*/ 75 h 212"/>
                <a:gd name="T44" fmla="*/ 236 w 285"/>
                <a:gd name="T45" fmla="*/ 98 h 212"/>
                <a:gd name="T46" fmla="*/ 213 w 285"/>
                <a:gd name="T47" fmla="*/ 12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12">
                  <a:moveTo>
                    <a:pt x="143" y="0"/>
                  </a:moveTo>
                  <a:cubicBezTo>
                    <a:pt x="64" y="0"/>
                    <a:pt x="0" y="43"/>
                    <a:pt x="0" y="97"/>
                  </a:cubicBezTo>
                  <a:cubicBezTo>
                    <a:pt x="0" y="123"/>
                    <a:pt x="16" y="148"/>
                    <a:pt x="44" y="165"/>
                  </a:cubicBezTo>
                  <a:cubicBezTo>
                    <a:pt x="38" y="181"/>
                    <a:pt x="28" y="194"/>
                    <a:pt x="15" y="208"/>
                  </a:cubicBezTo>
                  <a:cubicBezTo>
                    <a:pt x="25" y="211"/>
                    <a:pt x="35" y="212"/>
                    <a:pt x="46" y="212"/>
                  </a:cubicBezTo>
                  <a:cubicBezTo>
                    <a:pt x="69" y="212"/>
                    <a:pt x="93" y="205"/>
                    <a:pt x="112" y="191"/>
                  </a:cubicBezTo>
                  <a:cubicBezTo>
                    <a:pt x="122" y="193"/>
                    <a:pt x="132" y="193"/>
                    <a:pt x="143" y="193"/>
                  </a:cubicBezTo>
                  <a:cubicBezTo>
                    <a:pt x="221" y="193"/>
                    <a:pt x="285" y="150"/>
                    <a:pt x="285" y="97"/>
                  </a:cubicBezTo>
                  <a:cubicBezTo>
                    <a:pt x="285" y="43"/>
                    <a:pt x="221" y="0"/>
                    <a:pt x="143" y="0"/>
                  </a:cubicBezTo>
                  <a:close/>
                  <a:moveTo>
                    <a:pt x="76" y="121"/>
                  </a:moveTo>
                  <a:cubicBezTo>
                    <a:pt x="64" y="121"/>
                    <a:pt x="53" y="110"/>
                    <a:pt x="53" y="98"/>
                  </a:cubicBezTo>
                  <a:cubicBezTo>
                    <a:pt x="53" y="85"/>
                    <a:pt x="64" y="75"/>
                    <a:pt x="76" y="75"/>
                  </a:cubicBezTo>
                  <a:cubicBezTo>
                    <a:pt x="89" y="75"/>
                    <a:pt x="99" y="85"/>
                    <a:pt x="99" y="98"/>
                  </a:cubicBezTo>
                  <a:cubicBezTo>
                    <a:pt x="99" y="110"/>
                    <a:pt x="89" y="121"/>
                    <a:pt x="76" y="121"/>
                  </a:cubicBezTo>
                  <a:close/>
                  <a:moveTo>
                    <a:pt x="145" y="121"/>
                  </a:moveTo>
                  <a:cubicBezTo>
                    <a:pt x="132" y="121"/>
                    <a:pt x="122" y="110"/>
                    <a:pt x="122" y="98"/>
                  </a:cubicBezTo>
                  <a:cubicBezTo>
                    <a:pt x="122" y="85"/>
                    <a:pt x="132" y="75"/>
                    <a:pt x="145" y="75"/>
                  </a:cubicBezTo>
                  <a:cubicBezTo>
                    <a:pt x="157" y="75"/>
                    <a:pt x="168" y="85"/>
                    <a:pt x="168" y="98"/>
                  </a:cubicBezTo>
                  <a:cubicBezTo>
                    <a:pt x="168" y="110"/>
                    <a:pt x="157" y="121"/>
                    <a:pt x="145" y="121"/>
                  </a:cubicBezTo>
                  <a:close/>
                  <a:moveTo>
                    <a:pt x="213" y="121"/>
                  </a:moveTo>
                  <a:cubicBezTo>
                    <a:pt x="200" y="121"/>
                    <a:pt x="190" y="110"/>
                    <a:pt x="190" y="98"/>
                  </a:cubicBezTo>
                  <a:cubicBezTo>
                    <a:pt x="190" y="85"/>
                    <a:pt x="200" y="75"/>
                    <a:pt x="213" y="75"/>
                  </a:cubicBezTo>
                  <a:cubicBezTo>
                    <a:pt x="226" y="75"/>
                    <a:pt x="236" y="85"/>
                    <a:pt x="236" y="98"/>
                  </a:cubicBezTo>
                  <a:cubicBezTo>
                    <a:pt x="236" y="110"/>
                    <a:pt x="226" y="121"/>
                    <a:pt x="213"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rgbClr val="000000"/>
                </a:solidFill>
              </a:endParaRPr>
            </a:p>
          </p:txBody>
        </p:sp>
        <p:sp>
          <p:nvSpPr>
            <p:cNvPr id="19" name="Freeform 471">
              <a:extLst>
                <a:ext uri="{FF2B5EF4-FFF2-40B4-BE49-F238E27FC236}">
                  <a16:creationId xmlns:a16="http://schemas.microsoft.com/office/drawing/2014/main" id="{FFFD8208-BC3A-4E6E-9693-B43A49CA6AC9}"/>
                </a:ext>
              </a:extLst>
            </p:cNvPr>
            <p:cNvSpPr>
              <a:spLocks/>
            </p:cNvSpPr>
            <p:nvPr/>
          </p:nvSpPr>
          <p:spPr bwMode="auto">
            <a:xfrm>
              <a:off x="-1908720" y="5657786"/>
              <a:ext cx="750887" cy="658812"/>
            </a:xfrm>
            <a:custGeom>
              <a:avLst/>
              <a:gdLst>
                <a:gd name="T0" fmla="*/ 200 w 200"/>
                <a:gd name="T1" fmla="*/ 79 h 174"/>
                <a:gd name="T2" fmla="*/ 83 w 200"/>
                <a:gd name="T3" fmla="*/ 0 h 174"/>
                <a:gd name="T4" fmla="*/ 0 w 200"/>
                <a:gd name="T5" fmla="*/ 23 h 174"/>
                <a:gd name="T6" fmla="*/ 94 w 200"/>
                <a:gd name="T7" fmla="*/ 53 h 174"/>
                <a:gd name="T8" fmla="*/ 143 w 200"/>
                <a:gd name="T9" fmla="*/ 137 h 174"/>
                <a:gd name="T10" fmla="*/ 137 w 200"/>
                <a:gd name="T11" fmla="*/ 170 h 174"/>
                <a:gd name="T12" fmla="*/ 162 w 200"/>
                <a:gd name="T13" fmla="*/ 174 h 174"/>
                <a:gd name="T14" fmla="*/ 188 w 200"/>
                <a:gd name="T15" fmla="*/ 170 h 174"/>
                <a:gd name="T16" fmla="*/ 164 w 200"/>
                <a:gd name="T17" fmla="*/ 136 h 174"/>
                <a:gd name="T18" fmla="*/ 200 w 200"/>
                <a:gd name="T19" fmla="*/ 7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174">
                  <a:moveTo>
                    <a:pt x="200" y="79"/>
                  </a:moveTo>
                  <a:cubicBezTo>
                    <a:pt x="200" y="35"/>
                    <a:pt x="147" y="0"/>
                    <a:pt x="83" y="0"/>
                  </a:cubicBezTo>
                  <a:cubicBezTo>
                    <a:pt x="51" y="0"/>
                    <a:pt x="21" y="8"/>
                    <a:pt x="0" y="23"/>
                  </a:cubicBezTo>
                  <a:cubicBezTo>
                    <a:pt x="35" y="25"/>
                    <a:pt x="68" y="36"/>
                    <a:pt x="94" y="53"/>
                  </a:cubicBezTo>
                  <a:cubicBezTo>
                    <a:pt x="126" y="75"/>
                    <a:pt x="143" y="105"/>
                    <a:pt x="143" y="137"/>
                  </a:cubicBezTo>
                  <a:cubicBezTo>
                    <a:pt x="143" y="148"/>
                    <a:pt x="141" y="160"/>
                    <a:pt x="137" y="170"/>
                  </a:cubicBezTo>
                  <a:cubicBezTo>
                    <a:pt x="145" y="173"/>
                    <a:pt x="154" y="174"/>
                    <a:pt x="162" y="174"/>
                  </a:cubicBezTo>
                  <a:cubicBezTo>
                    <a:pt x="171" y="174"/>
                    <a:pt x="180" y="173"/>
                    <a:pt x="188" y="170"/>
                  </a:cubicBezTo>
                  <a:cubicBezTo>
                    <a:pt x="177" y="160"/>
                    <a:pt x="169" y="148"/>
                    <a:pt x="164" y="136"/>
                  </a:cubicBezTo>
                  <a:cubicBezTo>
                    <a:pt x="187" y="121"/>
                    <a:pt x="200" y="101"/>
                    <a:pt x="20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rgbClr val="000000"/>
                </a:solidFill>
              </a:endParaRPr>
            </a:p>
          </p:txBody>
        </p:sp>
      </p:grpSp>
      <p:sp>
        <p:nvSpPr>
          <p:cNvPr id="3" name="Text Placeholder 2">
            <a:extLst>
              <a:ext uri="{FF2B5EF4-FFF2-40B4-BE49-F238E27FC236}">
                <a16:creationId xmlns:a16="http://schemas.microsoft.com/office/drawing/2014/main" id="{871BC85B-0935-470C-B834-F73A4409CEA1}"/>
              </a:ext>
            </a:extLst>
          </p:cNvPr>
          <p:cNvSpPr>
            <a:spLocks noGrp="1"/>
          </p:cNvSpPr>
          <p:nvPr>
            <p:ph type="body" sz="quarter" idx="10"/>
          </p:nvPr>
        </p:nvSpPr>
        <p:spPr/>
        <p:txBody>
          <a:bodyPr/>
          <a:lstStyle/>
          <a:p>
            <a:endParaRPr lang="en-AU"/>
          </a:p>
        </p:txBody>
      </p:sp>
    </p:spTree>
    <p:extLst>
      <p:ext uri="{BB962C8B-B14F-4D97-AF65-F5344CB8AC3E}">
        <p14:creationId xmlns:p14="http://schemas.microsoft.com/office/powerpoint/2010/main" val="496534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descr="Thank You">
            <a:extLst>
              <a:ext uri="{FF2B5EF4-FFF2-40B4-BE49-F238E27FC236}">
                <a16:creationId xmlns:a16="http://schemas.microsoft.com/office/drawing/2014/main" id="{E534902C-6A99-4DC9-B3E5-49AAAB3A31F9}"/>
              </a:ext>
            </a:extLst>
          </p:cNvPr>
          <p:cNvSpPr>
            <a:spLocks noGrp="1"/>
          </p:cNvSpPr>
          <p:nvPr>
            <p:ph type="body" sz="quarter" idx="12"/>
          </p:nvPr>
        </p:nvSpPr>
        <p:spPr/>
        <p:txBody>
          <a:bodyPr/>
          <a:lstStyle/>
          <a:p>
            <a:r>
              <a:rPr lang="en-AU" dirty="0"/>
              <a:t>Thank you</a:t>
            </a:r>
          </a:p>
        </p:txBody>
      </p:sp>
      <p:sp>
        <p:nvSpPr>
          <p:cNvPr id="11" name="Text Placeholder 10">
            <a:extLst>
              <a:ext uri="{FF2B5EF4-FFF2-40B4-BE49-F238E27FC236}">
                <a16:creationId xmlns:a16="http://schemas.microsoft.com/office/drawing/2014/main" id="{A72F0219-A133-4AF2-807D-733D214C851C}"/>
              </a:ext>
            </a:extLst>
          </p:cNvPr>
          <p:cNvSpPr>
            <a:spLocks noGrp="1"/>
          </p:cNvSpPr>
          <p:nvPr>
            <p:ph type="body" sz="quarter" idx="21"/>
          </p:nvPr>
        </p:nvSpPr>
        <p:spPr>
          <a:xfrm>
            <a:off x="755808" y="1900299"/>
            <a:ext cx="3600000" cy="253916"/>
          </a:xfrm>
        </p:spPr>
        <p:txBody>
          <a:bodyPr/>
          <a:lstStyle/>
          <a:p>
            <a:r>
              <a:rPr lang="en-AU" dirty="0"/>
              <a:t>Chris Olszak</a:t>
            </a:r>
          </a:p>
        </p:txBody>
      </p:sp>
      <p:sp>
        <p:nvSpPr>
          <p:cNvPr id="12" name="Text Placeholder 11">
            <a:extLst>
              <a:ext uri="{FF2B5EF4-FFF2-40B4-BE49-F238E27FC236}">
                <a16:creationId xmlns:a16="http://schemas.microsoft.com/office/drawing/2014/main" id="{31D8AFFA-8BB8-48B5-98A8-4EB36D42ADDE}"/>
              </a:ext>
            </a:extLst>
          </p:cNvPr>
          <p:cNvSpPr>
            <a:spLocks noGrp="1"/>
          </p:cNvSpPr>
          <p:nvPr>
            <p:ph type="body" sz="quarter" idx="22"/>
          </p:nvPr>
        </p:nvSpPr>
        <p:spPr>
          <a:xfrm>
            <a:off x="755809" y="2176069"/>
            <a:ext cx="3600000" cy="253916"/>
          </a:xfrm>
        </p:spPr>
        <p:txBody>
          <a:bodyPr/>
          <a:lstStyle/>
          <a:p>
            <a:r>
              <a:rPr lang="en-AU" dirty="0"/>
              <a:t>Director</a:t>
            </a:r>
          </a:p>
        </p:txBody>
      </p:sp>
      <p:sp>
        <p:nvSpPr>
          <p:cNvPr id="6" name="Text Placeholder 5">
            <a:extLst>
              <a:ext uri="{FF2B5EF4-FFF2-40B4-BE49-F238E27FC236}">
                <a16:creationId xmlns:a16="http://schemas.microsoft.com/office/drawing/2014/main" id="{609FAB36-04E4-427A-9AEF-2F9F7171065C}"/>
              </a:ext>
            </a:extLst>
          </p:cNvPr>
          <p:cNvSpPr>
            <a:spLocks noGrp="1"/>
          </p:cNvSpPr>
          <p:nvPr>
            <p:ph type="body" sz="quarter" idx="16"/>
          </p:nvPr>
        </p:nvSpPr>
        <p:spPr/>
        <p:txBody>
          <a:bodyPr/>
          <a:lstStyle/>
          <a:p>
            <a:r>
              <a:rPr lang="en-AU" dirty="0"/>
              <a:t>+61 425 707 170</a:t>
            </a:r>
          </a:p>
        </p:txBody>
      </p:sp>
      <p:sp>
        <p:nvSpPr>
          <p:cNvPr id="5" name="Text Placeholder 4">
            <a:extLst>
              <a:ext uri="{FF2B5EF4-FFF2-40B4-BE49-F238E27FC236}">
                <a16:creationId xmlns:a16="http://schemas.microsoft.com/office/drawing/2014/main" id="{C594DA07-4042-40D0-80DA-D12D2F077513}"/>
              </a:ext>
            </a:extLst>
          </p:cNvPr>
          <p:cNvSpPr>
            <a:spLocks noGrp="1"/>
          </p:cNvSpPr>
          <p:nvPr>
            <p:ph type="body" sz="quarter" idx="15"/>
          </p:nvPr>
        </p:nvSpPr>
        <p:spPr/>
        <p:txBody>
          <a:bodyPr/>
          <a:lstStyle/>
          <a:p>
            <a:r>
              <a:rPr lang="en-AU" dirty="0"/>
              <a:t>chris.olszak@aither.com.au</a:t>
            </a:r>
          </a:p>
        </p:txBody>
      </p:sp>
      <p:sp>
        <p:nvSpPr>
          <p:cNvPr id="7" name="Text Placeholder 6">
            <a:extLst>
              <a:ext uri="{FF2B5EF4-FFF2-40B4-BE49-F238E27FC236}">
                <a16:creationId xmlns:a16="http://schemas.microsoft.com/office/drawing/2014/main" id="{91C8A944-D830-4BDD-89BB-AB37F565E7E5}"/>
              </a:ext>
            </a:extLst>
          </p:cNvPr>
          <p:cNvSpPr>
            <a:spLocks noGrp="1"/>
          </p:cNvSpPr>
          <p:nvPr>
            <p:ph type="body" sz="quarter" idx="17"/>
          </p:nvPr>
        </p:nvSpPr>
        <p:spPr/>
        <p:txBody>
          <a:bodyPr/>
          <a:lstStyle/>
          <a:p>
            <a:r>
              <a:rPr lang="en-AU" dirty="0"/>
              <a:t>Benjamin Williams</a:t>
            </a:r>
          </a:p>
        </p:txBody>
      </p:sp>
      <p:sp>
        <p:nvSpPr>
          <p:cNvPr id="8" name="Text Placeholder 7">
            <a:extLst>
              <a:ext uri="{FF2B5EF4-FFF2-40B4-BE49-F238E27FC236}">
                <a16:creationId xmlns:a16="http://schemas.microsoft.com/office/drawing/2014/main" id="{10AB1D43-BBEA-4ABC-A55F-8456BCAF92C2}"/>
              </a:ext>
            </a:extLst>
          </p:cNvPr>
          <p:cNvSpPr>
            <a:spLocks noGrp="1"/>
          </p:cNvSpPr>
          <p:nvPr>
            <p:ph type="body" sz="quarter" idx="18"/>
          </p:nvPr>
        </p:nvSpPr>
        <p:spPr>
          <a:xfrm>
            <a:off x="4544038" y="2176069"/>
            <a:ext cx="3600000" cy="253916"/>
          </a:xfrm>
        </p:spPr>
        <p:txBody>
          <a:bodyPr/>
          <a:lstStyle/>
          <a:p>
            <a:r>
              <a:rPr lang="en-AU" dirty="0"/>
              <a:t>Principal | Water Markets</a:t>
            </a:r>
          </a:p>
        </p:txBody>
      </p:sp>
      <p:sp>
        <p:nvSpPr>
          <p:cNvPr id="3" name="Text Placeholder 2">
            <a:extLst>
              <a:ext uri="{FF2B5EF4-FFF2-40B4-BE49-F238E27FC236}">
                <a16:creationId xmlns:a16="http://schemas.microsoft.com/office/drawing/2014/main" id="{7292BB32-D108-4D08-BBAC-C4F58C9C15E0}"/>
              </a:ext>
            </a:extLst>
          </p:cNvPr>
          <p:cNvSpPr>
            <a:spLocks noGrp="1"/>
          </p:cNvSpPr>
          <p:nvPr>
            <p:ph type="body" sz="quarter" idx="11"/>
          </p:nvPr>
        </p:nvSpPr>
        <p:spPr/>
        <p:txBody>
          <a:bodyPr/>
          <a:lstStyle/>
          <a:p>
            <a:r>
              <a:rPr lang="en-AU" dirty="0"/>
              <a:t>+61 415 597 237</a:t>
            </a:r>
          </a:p>
        </p:txBody>
      </p:sp>
      <p:sp>
        <p:nvSpPr>
          <p:cNvPr id="2" name="Text Placeholder 1">
            <a:extLst>
              <a:ext uri="{FF2B5EF4-FFF2-40B4-BE49-F238E27FC236}">
                <a16:creationId xmlns:a16="http://schemas.microsoft.com/office/drawing/2014/main" id="{F5FDFF27-C939-4E3A-9B78-45099A9866A1}"/>
              </a:ext>
            </a:extLst>
          </p:cNvPr>
          <p:cNvSpPr>
            <a:spLocks noGrp="1"/>
          </p:cNvSpPr>
          <p:nvPr>
            <p:ph type="body" sz="quarter" idx="10"/>
          </p:nvPr>
        </p:nvSpPr>
        <p:spPr/>
        <p:txBody>
          <a:bodyPr/>
          <a:lstStyle/>
          <a:p>
            <a:r>
              <a:rPr lang="en-AU" dirty="0"/>
              <a:t>benjamin.williams@aither.com.au</a:t>
            </a:r>
          </a:p>
        </p:txBody>
      </p:sp>
      <p:sp>
        <p:nvSpPr>
          <p:cNvPr id="9" name="Text Placeholder 8">
            <a:extLst>
              <a:ext uri="{FF2B5EF4-FFF2-40B4-BE49-F238E27FC236}">
                <a16:creationId xmlns:a16="http://schemas.microsoft.com/office/drawing/2014/main" id="{C966D182-68FB-462C-82F9-7BE2291C3FF4}"/>
              </a:ext>
            </a:extLst>
          </p:cNvPr>
          <p:cNvSpPr>
            <a:spLocks noGrp="1"/>
          </p:cNvSpPr>
          <p:nvPr>
            <p:ph type="body" sz="quarter" idx="19"/>
          </p:nvPr>
        </p:nvSpPr>
        <p:spPr>
          <a:xfrm>
            <a:off x="8346780" y="1900299"/>
            <a:ext cx="3600000" cy="253916"/>
          </a:xfrm>
        </p:spPr>
        <p:txBody>
          <a:bodyPr/>
          <a:lstStyle/>
          <a:p>
            <a:r>
              <a:rPr lang="en-AU" dirty="0"/>
              <a:t>Rajiv Venkatraman</a:t>
            </a:r>
          </a:p>
        </p:txBody>
      </p:sp>
      <p:sp>
        <p:nvSpPr>
          <p:cNvPr id="10" name="Text Placeholder 9">
            <a:extLst>
              <a:ext uri="{FF2B5EF4-FFF2-40B4-BE49-F238E27FC236}">
                <a16:creationId xmlns:a16="http://schemas.microsoft.com/office/drawing/2014/main" id="{DEBD180A-282F-4223-B2B8-C795E8754DB5}"/>
              </a:ext>
            </a:extLst>
          </p:cNvPr>
          <p:cNvSpPr>
            <a:spLocks noGrp="1"/>
          </p:cNvSpPr>
          <p:nvPr>
            <p:ph type="body" sz="quarter" idx="20"/>
          </p:nvPr>
        </p:nvSpPr>
        <p:spPr>
          <a:xfrm>
            <a:off x="8346781" y="2176069"/>
            <a:ext cx="3600000" cy="253916"/>
          </a:xfrm>
        </p:spPr>
        <p:txBody>
          <a:bodyPr/>
          <a:lstStyle/>
          <a:p>
            <a:r>
              <a:rPr lang="en-AU" dirty="0"/>
              <a:t>Senior Consultant | Water Markets</a:t>
            </a:r>
          </a:p>
        </p:txBody>
      </p:sp>
      <p:sp>
        <p:nvSpPr>
          <p:cNvPr id="17" name="Text Placeholder 16">
            <a:extLst>
              <a:ext uri="{FF2B5EF4-FFF2-40B4-BE49-F238E27FC236}">
                <a16:creationId xmlns:a16="http://schemas.microsoft.com/office/drawing/2014/main" id="{2C79BFAF-6C7B-4B60-857A-D73BF46B7A3E}"/>
              </a:ext>
            </a:extLst>
          </p:cNvPr>
          <p:cNvSpPr>
            <a:spLocks noGrp="1"/>
          </p:cNvSpPr>
          <p:nvPr>
            <p:ph type="body" sz="quarter" idx="14"/>
          </p:nvPr>
        </p:nvSpPr>
        <p:spPr/>
        <p:txBody>
          <a:bodyPr/>
          <a:lstStyle/>
          <a:p>
            <a:r>
              <a:rPr lang="en-AU" dirty="0"/>
              <a:t>+61 452 397 001</a:t>
            </a:r>
          </a:p>
        </p:txBody>
      </p:sp>
      <p:sp>
        <p:nvSpPr>
          <p:cNvPr id="16" name="Text Placeholder 15">
            <a:extLst>
              <a:ext uri="{FF2B5EF4-FFF2-40B4-BE49-F238E27FC236}">
                <a16:creationId xmlns:a16="http://schemas.microsoft.com/office/drawing/2014/main" id="{E63D2445-8707-4437-9366-4DAAE94555E7}"/>
              </a:ext>
            </a:extLst>
          </p:cNvPr>
          <p:cNvSpPr>
            <a:spLocks noGrp="1"/>
          </p:cNvSpPr>
          <p:nvPr>
            <p:ph type="body" sz="quarter" idx="13"/>
          </p:nvPr>
        </p:nvSpPr>
        <p:spPr/>
        <p:txBody>
          <a:bodyPr/>
          <a:lstStyle/>
          <a:p>
            <a:r>
              <a:rPr lang="en-AU" dirty="0"/>
              <a:t>rajiv.venkatraman@aither.com.au</a:t>
            </a:r>
          </a:p>
        </p:txBody>
      </p:sp>
    </p:spTree>
    <p:extLst>
      <p:ext uri="{BB962C8B-B14F-4D97-AF65-F5344CB8AC3E}">
        <p14:creationId xmlns:p14="http://schemas.microsoft.com/office/powerpoint/2010/main" val="828051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48F137-D5D0-448F-A9E6-48590B9603A9}"/>
              </a:ext>
            </a:extLst>
          </p:cNvPr>
          <p:cNvSpPr>
            <a:spLocks noGrp="1"/>
          </p:cNvSpPr>
          <p:nvPr>
            <p:ph type="title"/>
          </p:nvPr>
        </p:nvSpPr>
        <p:spPr/>
        <p:txBody>
          <a:bodyPr/>
          <a:lstStyle/>
          <a:p>
            <a:r>
              <a:rPr lang="en-AU" dirty="0"/>
              <a:t>Disclaimer</a:t>
            </a:r>
          </a:p>
        </p:txBody>
      </p:sp>
      <p:sp>
        <p:nvSpPr>
          <p:cNvPr id="7" name="Text Placeholder 6">
            <a:extLst>
              <a:ext uri="{FF2B5EF4-FFF2-40B4-BE49-F238E27FC236}">
                <a16:creationId xmlns:a16="http://schemas.microsoft.com/office/drawing/2014/main" id="{BAC2151D-EA31-425D-A991-14DC16DA1452}"/>
              </a:ext>
            </a:extLst>
          </p:cNvPr>
          <p:cNvSpPr>
            <a:spLocks noGrp="1"/>
          </p:cNvSpPr>
          <p:nvPr>
            <p:ph type="body" sz="quarter" idx="10"/>
          </p:nvPr>
        </p:nvSpPr>
        <p:spPr>
          <a:xfrm>
            <a:off x="766763" y="1022919"/>
            <a:ext cx="10587037" cy="307777"/>
          </a:xfrm>
        </p:spPr>
        <p:txBody>
          <a:bodyPr/>
          <a:lstStyle/>
          <a:p>
            <a:r>
              <a:rPr lang="en-AU" dirty="0">
                <a:cs typeface="Times New Roman" panose="02020603050405020304" pitchFamily="18" charset="0"/>
              </a:rPr>
              <a:t>© 2023 Aither Pty Ltd. All rights reserved.</a:t>
            </a:r>
            <a:endParaRPr lang="en-AU" dirty="0">
              <a:latin typeface="Calibri" panose="020F0502020204030204" pitchFamily="34" charset="0"/>
            </a:endParaRPr>
          </a:p>
        </p:txBody>
      </p:sp>
      <p:sp>
        <p:nvSpPr>
          <p:cNvPr id="8" name="Content Placeholder 7">
            <a:extLst>
              <a:ext uri="{FF2B5EF4-FFF2-40B4-BE49-F238E27FC236}">
                <a16:creationId xmlns:a16="http://schemas.microsoft.com/office/drawing/2014/main" id="{33246651-F41B-48B6-9FB5-3DCF2C82D7B6}"/>
              </a:ext>
            </a:extLst>
          </p:cNvPr>
          <p:cNvSpPr>
            <a:spLocks noGrp="1"/>
          </p:cNvSpPr>
          <p:nvPr>
            <p:ph sz="quarter" idx="11"/>
          </p:nvPr>
        </p:nvSpPr>
        <p:spPr/>
        <p:txBody>
          <a:bodyPr/>
          <a:lstStyle/>
          <a:p>
            <a:pPr>
              <a:spcAft>
                <a:spcPts val="600"/>
              </a:spcAft>
            </a:pPr>
            <a:r>
              <a:rPr lang="en-AU" sz="1600" dirty="0"/>
              <a:t>Aither makes no warranties or guarantees, expressed or implied, in relation to any information provided in this presentation. Aither’s Water Market Services do not constitute: financial product advice (as that term is defined in section 766B of the </a:t>
            </a:r>
            <a:r>
              <a:rPr lang="en-AU" sz="1600" i="1" dirty="0"/>
              <a:t>Corporations Act</a:t>
            </a:r>
            <a:r>
              <a:rPr lang="en-AU" sz="1600" dirty="0"/>
              <a:t> (</a:t>
            </a:r>
            <a:r>
              <a:rPr lang="en-AU" sz="1600" dirty="0" err="1"/>
              <a:t>Cth</a:t>
            </a:r>
            <a:r>
              <a:rPr lang="en-AU" sz="1600" dirty="0"/>
              <a:t>) 2001); a warranty or guarantee in respect to the performance of an investment or as to the solvency of a person, entity or any debt; or legal advice, and should not be relied upon as such.</a:t>
            </a:r>
          </a:p>
          <a:p>
            <a:pPr>
              <a:spcAft>
                <a:spcPts val="600"/>
              </a:spcAft>
            </a:pPr>
            <a:r>
              <a:rPr lang="en-AU" sz="1600" dirty="0"/>
              <a:t>This document has been prepared on the basis of information available to Aither at the date of publication. Aither relies on data obtained from multiple third-party sources. Consequently, any information presented herein shall be subject to the accuracy and limitations of data obtained from third-party sources.</a:t>
            </a:r>
          </a:p>
          <a:p>
            <a:pPr>
              <a:spcAft>
                <a:spcPts val="600"/>
              </a:spcAft>
            </a:pPr>
            <a:r>
              <a:rPr lang="en-AU" sz="1600" dirty="0"/>
              <a:t>Aither’s Water Markets Services should not be considered advice or a guarantee with respect to future profit returns on any real property or business. To the full extent permitted by law, Aither excludes all liability for any loss or damage howsoever arising suffered by the Client or any third party, whether as a result of the Client or third party's reliance on the accuracy or otherwise of the information presented herein.</a:t>
            </a:r>
          </a:p>
          <a:p>
            <a:pPr>
              <a:spcAft>
                <a:spcPts val="600"/>
              </a:spcAft>
            </a:pPr>
            <a:r>
              <a:rPr lang="en-GB" sz="1600" dirty="0"/>
              <a:t>Any individual or entity relying on the information presented in this report and/or </a:t>
            </a:r>
            <a:r>
              <a:rPr lang="en-GB" sz="1600" dirty="0" err="1"/>
              <a:t>Aither’s</a:t>
            </a:r>
            <a:r>
              <a:rPr lang="en-GB" sz="1600" dirty="0"/>
              <a:t> water market models should be aware that estimates of future outcomes are likely to be affected by inherently unknowable future events and trends. Water markets can be volatile and affected by factors not considered in the analysis such as government policy, regulation, climate, commodity prices and any unforeseen events which may impact water market prices. Individuals and entities should exercise their own skill and judgement in applying modelled outputs to decision-making. </a:t>
            </a:r>
            <a:endParaRPr lang="en-A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0139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915700-B36B-4344-BB7D-69EB4484F73D}"/>
              </a:ext>
            </a:extLst>
          </p:cNvPr>
          <p:cNvSpPr>
            <a:spLocks noGrp="1"/>
          </p:cNvSpPr>
          <p:nvPr>
            <p:ph type="body" sz="quarter" idx="14"/>
          </p:nvPr>
        </p:nvSpPr>
        <p:spPr/>
        <p:txBody>
          <a:bodyPr/>
          <a:lstStyle/>
          <a:p>
            <a:endParaRPr lang="en-AU"/>
          </a:p>
        </p:txBody>
      </p:sp>
      <p:pic>
        <p:nvPicPr>
          <p:cNvPr id="10" name="Picture Placeholder 9" descr="A body of water&#10;&#10;Description automatically generated">
            <a:extLst>
              <a:ext uri="{FF2B5EF4-FFF2-40B4-BE49-F238E27FC236}">
                <a16:creationId xmlns:a16="http://schemas.microsoft.com/office/drawing/2014/main" id="{9018ABAE-1F2F-450B-9D6E-6CBD9601EFF4}"/>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5588" r="15588"/>
          <a:stretch>
            <a:fillRect/>
          </a:stretch>
        </p:blipFill>
        <p:spPr/>
      </p:pic>
      <p:sp>
        <p:nvSpPr>
          <p:cNvPr id="9" name="Title 8">
            <a:extLst>
              <a:ext uri="{FF2B5EF4-FFF2-40B4-BE49-F238E27FC236}">
                <a16:creationId xmlns:a16="http://schemas.microsoft.com/office/drawing/2014/main" id="{88B8B9D2-765B-4E57-A7D7-0C65171DEB8E}"/>
              </a:ext>
            </a:extLst>
          </p:cNvPr>
          <p:cNvSpPr>
            <a:spLocks noGrp="1"/>
          </p:cNvSpPr>
          <p:nvPr>
            <p:ph type="title"/>
          </p:nvPr>
        </p:nvSpPr>
        <p:spPr>
          <a:xfrm>
            <a:off x="806400" y="2350800"/>
            <a:ext cx="4531288" cy="720197"/>
          </a:xfrm>
        </p:spPr>
        <p:txBody>
          <a:bodyPr/>
          <a:lstStyle/>
          <a:p>
            <a:r>
              <a:rPr lang="en-US" sz="2600" dirty="0"/>
              <a:t>Why update the water supply and demand analysis in 2022? </a:t>
            </a:r>
            <a:endParaRPr lang="en-AU" sz="2600" dirty="0"/>
          </a:p>
        </p:txBody>
      </p:sp>
    </p:spTree>
    <p:extLst>
      <p:ext uri="{BB962C8B-B14F-4D97-AF65-F5344CB8AC3E}">
        <p14:creationId xmlns:p14="http://schemas.microsoft.com/office/powerpoint/2010/main" val="902355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4A78E-C118-F9D0-111C-3DF82BB17725}"/>
              </a:ext>
            </a:extLst>
          </p:cNvPr>
          <p:cNvSpPr>
            <a:spLocks noGrp="1"/>
          </p:cNvSpPr>
          <p:nvPr>
            <p:ph type="title"/>
          </p:nvPr>
        </p:nvSpPr>
        <p:spPr>
          <a:xfrm>
            <a:off x="766576" y="606426"/>
            <a:ext cx="10587224" cy="592768"/>
          </a:xfrm>
        </p:spPr>
        <p:txBody>
          <a:bodyPr/>
          <a:lstStyle/>
          <a:p>
            <a:r>
              <a:rPr lang="en-US" dirty="0"/>
              <a:t>Stakeholders have highlighted the need for improvements in the quality, timely and accessibility of water markets information.</a:t>
            </a:r>
          </a:p>
        </p:txBody>
      </p:sp>
      <p:grpSp>
        <p:nvGrpSpPr>
          <p:cNvPr id="4" name="Group 3">
            <a:extLst>
              <a:ext uri="{FF2B5EF4-FFF2-40B4-BE49-F238E27FC236}">
                <a16:creationId xmlns:a16="http://schemas.microsoft.com/office/drawing/2014/main" id="{DE936C3C-CD49-5346-9CB0-6A9545933491}"/>
              </a:ext>
            </a:extLst>
          </p:cNvPr>
          <p:cNvGrpSpPr/>
          <p:nvPr/>
        </p:nvGrpSpPr>
        <p:grpSpPr>
          <a:xfrm>
            <a:off x="684247" y="2612864"/>
            <a:ext cx="3153600" cy="2438881"/>
            <a:chOff x="684247" y="2612864"/>
            <a:chExt cx="3153600" cy="2438881"/>
          </a:xfrm>
        </p:grpSpPr>
        <p:sp>
          <p:nvSpPr>
            <p:cNvPr id="20" name="TextBox 19">
              <a:extLst>
                <a:ext uri="{FF2B5EF4-FFF2-40B4-BE49-F238E27FC236}">
                  <a16:creationId xmlns:a16="http://schemas.microsoft.com/office/drawing/2014/main" id="{6BD0300E-975C-6298-E862-81DE56026007}"/>
                </a:ext>
              </a:extLst>
            </p:cNvPr>
            <p:cNvSpPr txBox="1"/>
            <p:nvPr/>
          </p:nvSpPr>
          <p:spPr>
            <a:xfrm>
              <a:off x="684247" y="3728306"/>
              <a:ext cx="3153600" cy="1323439"/>
            </a:xfrm>
            <a:prstGeom prst="rect">
              <a:avLst/>
            </a:prstGeom>
            <a:noFill/>
          </p:spPr>
          <p:txBody>
            <a:bodyPr wrap="square">
              <a:spAutoFit/>
            </a:bodyPr>
            <a:lstStyle/>
            <a:p>
              <a:pPr algn="ctr"/>
              <a:r>
                <a:rPr lang="en-AU" sz="2000" dirty="0">
                  <a:solidFill>
                    <a:schemeClr val="accent1"/>
                  </a:solidFill>
                </a:rPr>
                <a:t>New data are available, including 2020-21 water usage data and more recent crop area data</a:t>
              </a:r>
              <a:r>
                <a:rPr lang="en-US" sz="2000" dirty="0">
                  <a:solidFill>
                    <a:schemeClr val="accent1"/>
                  </a:solidFill>
                </a:rPr>
                <a:t>. </a:t>
              </a:r>
            </a:p>
          </p:txBody>
        </p:sp>
        <p:grpSp>
          <p:nvGrpSpPr>
            <p:cNvPr id="22" name="Group 21">
              <a:extLst>
                <a:ext uri="{FF2B5EF4-FFF2-40B4-BE49-F238E27FC236}">
                  <a16:creationId xmlns:a16="http://schemas.microsoft.com/office/drawing/2014/main" id="{E450004D-EDE7-F075-013F-E67D2A8B1971}"/>
                </a:ext>
              </a:extLst>
            </p:cNvPr>
            <p:cNvGrpSpPr>
              <a:grpSpLocks noChangeAspect="1"/>
            </p:cNvGrpSpPr>
            <p:nvPr/>
          </p:nvGrpSpPr>
          <p:grpSpPr>
            <a:xfrm>
              <a:off x="1793785" y="2612864"/>
              <a:ext cx="934524" cy="900000"/>
              <a:chOff x="1045497" y="4408037"/>
              <a:chExt cx="806682" cy="776881"/>
            </a:xfrm>
            <a:solidFill>
              <a:schemeClr val="accent1"/>
            </a:solidFill>
          </p:grpSpPr>
          <p:grpSp>
            <p:nvGrpSpPr>
              <p:cNvPr id="23" name="Shape 321">
                <a:extLst>
                  <a:ext uri="{FF2B5EF4-FFF2-40B4-BE49-F238E27FC236}">
                    <a16:creationId xmlns:a16="http://schemas.microsoft.com/office/drawing/2014/main" id="{1E94EB80-7F1F-87AD-6A9D-D03EC139486F}"/>
                  </a:ext>
                </a:extLst>
              </p:cNvPr>
              <p:cNvGrpSpPr/>
              <p:nvPr/>
            </p:nvGrpSpPr>
            <p:grpSpPr>
              <a:xfrm>
                <a:off x="1045497" y="4408037"/>
                <a:ext cx="806682" cy="776881"/>
                <a:chOff x="2583325" y="2972875"/>
                <a:chExt cx="462850" cy="445750"/>
              </a:xfrm>
              <a:grpFill/>
            </p:grpSpPr>
            <p:sp>
              <p:nvSpPr>
                <p:cNvPr id="30" name="Shape 322">
                  <a:extLst>
                    <a:ext uri="{FF2B5EF4-FFF2-40B4-BE49-F238E27FC236}">
                      <a16:creationId xmlns:a16="http://schemas.microsoft.com/office/drawing/2014/main" id="{416F426D-BB06-A26B-20EC-E61AC55A139A}"/>
                    </a:ext>
                  </a:extLst>
                </p:cNvPr>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lIns="91425" tIns="91425" rIns="91425" bIns="91425" anchor="ctr" anchorCtr="0">
                  <a:noAutofit/>
                </a:bodyPr>
                <a:lstStyle/>
                <a:p>
                  <a:endParaRPr>
                    <a:solidFill>
                      <a:srgbClr val="000000"/>
                    </a:solidFill>
                  </a:endParaRPr>
                </a:p>
              </p:txBody>
            </p:sp>
            <p:sp>
              <p:nvSpPr>
                <p:cNvPr id="31" name="Shape 323">
                  <a:extLst>
                    <a:ext uri="{FF2B5EF4-FFF2-40B4-BE49-F238E27FC236}">
                      <a16:creationId xmlns:a16="http://schemas.microsoft.com/office/drawing/2014/main" id="{6BB6F716-525B-4AD9-D270-ADD8FEF910A7}"/>
                    </a:ext>
                  </a:extLst>
                </p:cNvPr>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lIns="91425" tIns="91425" rIns="91425" bIns="91425" anchor="ctr" anchorCtr="0">
                  <a:noAutofit/>
                </a:bodyPr>
                <a:lstStyle/>
                <a:p>
                  <a:endParaRPr>
                    <a:solidFill>
                      <a:srgbClr val="000000"/>
                    </a:solidFill>
                  </a:endParaRPr>
                </a:p>
              </p:txBody>
            </p:sp>
          </p:grpSp>
          <p:grpSp>
            <p:nvGrpSpPr>
              <p:cNvPr id="24" name="Group 23">
                <a:extLst>
                  <a:ext uri="{FF2B5EF4-FFF2-40B4-BE49-F238E27FC236}">
                    <a16:creationId xmlns:a16="http://schemas.microsoft.com/office/drawing/2014/main" id="{F0590A5C-4536-BC5F-9E06-C7EE198C5191}"/>
                  </a:ext>
                </a:extLst>
              </p:cNvPr>
              <p:cNvGrpSpPr/>
              <p:nvPr/>
            </p:nvGrpSpPr>
            <p:grpSpPr>
              <a:xfrm>
                <a:off x="1205668" y="4564049"/>
                <a:ext cx="486339" cy="267985"/>
                <a:chOff x="7556167" y="2887377"/>
                <a:chExt cx="486339" cy="267985"/>
              </a:xfrm>
              <a:grpFill/>
            </p:grpSpPr>
            <p:sp>
              <p:nvSpPr>
                <p:cNvPr id="25" name="Rectangle 144">
                  <a:extLst>
                    <a:ext uri="{FF2B5EF4-FFF2-40B4-BE49-F238E27FC236}">
                      <a16:creationId xmlns:a16="http://schemas.microsoft.com/office/drawing/2014/main" id="{C60280AB-4C8B-C754-F04F-1F4E088FBAD3}"/>
                    </a:ext>
                  </a:extLst>
                </p:cNvPr>
                <p:cNvSpPr>
                  <a:spLocks noChangeArrowheads="1"/>
                </p:cNvSpPr>
                <p:nvPr/>
              </p:nvSpPr>
              <p:spPr bwMode="auto">
                <a:xfrm>
                  <a:off x="7556167" y="3075959"/>
                  <a:ext cx="69477" cy="794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rgbClr val="000000"/>
                    </a:solidFill>
                  </a:endParaRPr>
                </a:p>
              </p:txBody>
            </p:sp>
            <p:sp>
              <p:nvSpPr>
                <p:cNvPr id="26" name="Rectangle 145">
                  <a:extLst>
                    <a:ext uri="{FF2B5EF4-FFF2-40B4-BE49-F238E27FC236}">
                      <a16:creationId xmlns:a16="http://schemas.microsoft.com/office/drawing/2014/main" id="{03160588-3DBA-1EE0-0CE6-E2213669A0B0}"/>
                    </a:ext>
                  </a:extLst>
                </p:cNvPr>
                <p:cNvSpPr>
                  <a:spLocks noChangeArrowheads="1"/>
                </p:cNvSpPr>
                <p:nvPr/>
              </p:nvSpPr>
              <p:spPr bwMode="auto">
                <a:xfrm>
                  <a:off x="7662864" y="2951891"/>
                  <a:ext cx="69477" cy="2034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rgbClr val="000000"/>
                    </a:solidFill>
                  </a:endParaRPr>
                </a:p>
              </p:txBody>
            </p:sp>
            <p:sp>
              <p:nvSpPr>
                <p:cNvPr id="27" name="Rectangle 146">
                  <a:extLst>
                    <a:ext uri="{FF2B5EF4-FFF2-40B4-BE49-F238E27FC236}">
                      <a16:creationId xmlns:a16="http://schemas.microsoft.com/office/drawing/2014/main" id="{80453FD8-79EB-15A4-66DF-A471A1202D36}"/>
                    </a:ext>
                  </a:extLst>
                </p:cNvPr>
                <p:cNvSpPr>
                  <a:spLocks noChangeArrowheads="1"/>
                </p:cNvSpPr>
                <p:nvPr/>
              </p:nvSpPr>
              <p:spPr bwMode="auto">
                <a:xfrm>
                  <a:off x="7764598" y="3033777"/>
                  <a:ext cx="69477" cy="1215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rgbClr val="000000"/>
                    </a:solidFill>
                  </a:endParaRPr>
                </a:p>
              </p:txBody>
            </p:sp>
            <p:sp>
              <p:nvSpPr>
                <p:cNvPr id="28" name="Rectangle 147">
                  <a:extLst>
                    <a:ext uri="{FF2B5EF4-FFF2-40B4-BE49-F238E27FC236}">
                      <a16:creationId xmlns:a16="http://schemas.microsoft.com/office/drawing/2014/main" id="{87899F87-F2F9-2926-A544-5F08C8489A45}"/>
                    </a:ext>
                  </a:extLst>
                </p:cNvPr>
                <p:cNvSpPr>
                  <a:spLocks noChangeArrowheads="1"/>
                </p:cNvSpPr>
                <p:nvPr/>
              </p:nvSpPr>
              <p:spPr bwMode="auto">
                <a:xfrm>
                  <a:off x="7871294" y="2991593"/>
                  <a:ext cx="69477" cy="1637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rgbClr val="000000"/>
                    </a:solidFill>
                  </a:endParaRPr>
                </a:p>
              </p:txBody>
            </p:sp>
            <p:sp>
              <p:nvSpPr>
                <p:cNvPr id="29" name="Rectangle 148">
                  <a:extLst>
                    <a:ext uri="{FF2B5EF4-FFF2-40B4-BE49-F238E27FC236}">
                      <a16:creationId xmlns:a16="http://schemas.microsoft.com/office/drawing/2014/main" id="{B90096FA-943B-7843-EB28-E9FA45C37A47}"/>
                    </a:ext>
                  </a:extLst>
                </p:cNvPr>
                <p:cNvSpPr>
                  <a:spLocks noChangeArrowheads="1"/>
                </p:cNvSpPr>
                <p:nvPr/>
              </p:nvSpPr>
              <p:spPr bwMode="auto">
                <a:xfrm>
                  <a:off x="7975509" y="2887377"/>
                  <a:ext cx="66997" cy="2679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rgbClr val="000000"/>
                    </a:solidFill>
                  </a:endParaRPr>
                </a:p>
              </p:txBody>
            </p:sp>
          </p:grpSp>
        </p:grpSp>
      </p:grpSp>
      <p:grpSp>
        <p:nvGrpSpPr>
          <p:cNvPr id="7" name="Group 6">
            <a:extLst>
              <a:ext uri="{FF2B5EF4-FFF2-40B4-BE49-F238E27FC236}">
                <a16:creationId xmlns:a16="http://schemas.microsoft.com/office/drawing/2014/main" id="{B8229074-8880-7BD1-9577-9CB4E195FFF1}"/>
              </a:ext>
            </a:extLst>
          </p:cNvPr>
          <p:cNvGrpSpPr/>
          <p:nvPr/>
        </p:nvGrpSpPr>
        <p:grpSpPr>
          <a:xfrm>
            <a:off x="4477896" y="2612864"/>
            <a:ext cx="3153600" cy="3406936"/>
            <a:chOff x="4477896" y="2612864"/>
            <a:chExt cx="3153600" cy="3406936"/>
          </a:xfrm>
        </p:grpSpPr>
        <p:sp>
          <p:nvSpPr>
            <p:cNvPr id="5" name="Content Placeholder 8">
              <a:extLst>
                <a:ext uri="{FF2B5EF4-FFF2-40B4-BE49-F238E27FC236}">
                  <a16:creationId xmlns:a16="http://schemas.microsoft.com/office/drawing/2014/main" id="{CFB1E91D-16E1-8028-7A35-07065014FC00}"/>
                </a:ext>
              </a:extLst>
            </p:cNvPr>
            <p:cNvSpPr txBox="1">
              <a:spLocks/>
            </p:cNvSpPr>
            <p:nvPr/>
          </p:nvSpPr>
          <p:spPr>
            <a:xfrm>
              <a:off x="4477896" y="3728306"/>
              <a:ext cx="3153600" cy="2291494"/>
            </a:xfrm>
            <a:prstGeom prst="rect">
              <a:avLst/>
            </a:prstGeom>
          </p:spPr>
          <p:txBody>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sz="1650" kern="1200">
                  <a:solidFill>
                    <a:schemeClr val="tx2"/>
                  </a:solidFill>
                  <a:latin typeface="+mn-lt"/>
                  <a:ea typeface="+mn-ea"/>
                  <a:cs typeface="+mn-cs"/>
                </a:defRPr>
              </a:lvl1pPr>
              <a:lvl2pPr marL="265113" marR="0" indent="-265113"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2pPr>
              <a:lvl3pPr marL="541338" marR="0" indent="-261938" algn="l" defTabSz="914400" rtl="0" eaLnBrk="1" fontAlgn="auto" latinLnBrk="0" hangingPunct="1">
                <a:lnSpc>
                  <a:spcPct val="100000"/>
                </a:lnSpc>
                <a:spcBef>
                  <a:spcPts val="500"/>
                </a:spcBef>
                <a:spcAft>
                  <a:spcPts val="300"/>
                </a:spcAft>
                <a:buClr>
                  <a:schemeClr val="tx2"/>
                </a:buClr>
                <a:buSzTx/>
                <a:buFont typeface="Verdana" panose="020B0604030504040204" pitchFamily="34" charset="0"/>
                <a:buChar char="–"/>
                <a:tabLst/>
                <a:defRPr sz="1650" kern="1200">
                  <a:solidFill>
                    <a:schemeClr val="tx2"/>
                  </a:solidFill>
                  <a:latin typeface="+mn-lt"/>
                  <a:ea typeface="+mn-ea"/>
                  <a:cs typeface="+mn-cs"/>
                </a:defRPr>
              </a:lvl3pPr>
              <a:lvl4pPr marL="806450" marR="0" indent="-276225"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4pPr>
              <a:lvl5pPr marL="0" marR="0" indent="0" algn="l" defTabSz="914400" rtl="0" eaLnBrk="1" fontAlgn="auto" latinLnBrk="0" hangingPunct="1">
                <a:lnSpc>
                  <a:spcPct val="100000"/>
                </a:lnSpc>
                <a:spcBef>
                  <a:spcPts val="500"/>
                </a:spcBef>
                <a:spcAft>
                  <a:spcPts val="300"/>
                </a:spcAft>
                <a:buClrTx/>
                <a:buSzTx/>
                <a:buFont typeface="Courier New" panose="02070309020205020404" pitchFamily="49" charset="0"/>
                <a:buNone/>
                <a:tabLst/>
                <a:defRPr sz="1800" b="0" kern="1200">
                  <a:solidFill>
                    <a:schemeClr val="accent1"/>
                  </a:solidFill>
                  <a:latin typeface="+mj-lt"/>
                  <a:ea typeface="+mn-ea"/>
                  <a:cs typeface="+mn-cs"/>
                </a:defRPr>
              </a:lvl5pPr>
              <a:lvl6pPr marL="263525" indent="-263525" algn="l" defTabSz="685800" rtl="0" eaLnBrk="1" latinLnBrk="0" hangingPunct="1">
                <a:lnSpc>
                  <a:spcPct val="100000"/>
                </a:lnSpc>
                <a:spcBef>
                  <a:spcPts val="500"/>
                </a:spcBef>
                <a:spcAft>
                  <a:spcPts val="300"/>
                </a:spcAft>
                <a:buFont typeface="+mj-lt"/>
                <a:buAutoNum type="arabicPeriod"/>
                <a:defRPr sz="1650" kern="1200">
                  <a:solidFill>
                    <a:schemeClr val="tx2"/>
                  </a:solidFill>
                  <a:latin typeface="+mn-lt"/>
                  <a:ea typeface="+mn-ea"/>
                  <a:cs typeface="+mn-cs"/>
                </a:defRPr>
              </a:lvl6pPr>
              <a:lvl7pPr marL="541338" indent="-277813" algn="l" defTabSz="685800" rtl="0" eaLnBrk="1" latinLnBrk="0" hangingPunct="1">
                <a:lnSpc>
                  <a:spcPct val="100000"/>
                </a:lnSpc>
                <a:spcBef>
                  <a:spcPts val="500"/>
                </a:spcBef>
                <a:spcAft>
                  <a:spcPts val="300"/>
                </a:spcAft>
                <a:buFont typeface="+mj-lt"/>
                <a:buAutoNum type="alphaLcPeriod"/>
                <a:defRPr sz="1650" kern="1200">
                  <a:solidFill>
                    <a:schemeClr val="tx2"/>
                  </a:solidFill>
                  <a:latin typeface="+mn-lt"/>
                  <a:ea typeface="+mn-ea"/>
                  <a:cs typeface="+mn-cs"/>
                </a:defRPr>
              </a:lvl7pPr>
              <a:lvl8pPr marL="806450" indent="-254000" algn="l" defTabSz="685800" rtl="0" eaLnBrk="1" latinLnBrk="0" hangingPunct="1">
                <a:lnSpc>
                  <a:spcPct val="100000"/>
                </a:lnSpc>
                <a:spcBef>
                  <a:spcPts val="500"/>
                </a:spcBef>
                <a:spcAft>
                  <a:spcPts val="300"/>
                </a:spcAft>
                <a:buClr>
                  <a:schemeClr val="tx2"/>
                </a:buClr>
                <a:buFont typeface="+mj-lt"/>
                <a:buAutoNum type="romanLcPeriod"/>
                <a:defRPr sz="1650" kern="1200">
                  <a:solidFill>
                    <a:schemeClr val="tx2"/>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ctr">
                <a:lnSpc>
                  <a:spcPct val="110000"/>
                </a:lnSpc>
                <a:spcBef>
                  <a:spcPts val="300"/>
                </a:spcBef>
                <a:spcAft>
                  <a:spcPts val="300"/>
                </a:spcAft>
              </a:pPr>
              <a:r>
                <a:rPr lang="en-US" sz="2000" dirty="0">
                  <a:solidFill>
                    <a:schemeClr val="accent1"/>
                  </a:solidFill>
                </a:rPr>
                <a:t>Questions continue to be raised by stakeholders about how water demand is changing over time. </a:t>
              </a:r>
              <a:endParaRPr lang="en-AU" sz="2000" dirty="0">
                <a:solidFill>
                  <a:schemeClr val="accent1"/>
                </a:solidFill>
              </a:endParaRPr>
            </a:p>
          </p:txBody>
        </p:sp>
        <p:grpSp>
          <p:nvGrpSpPr>
            <p:cNvPr id="32" name="Group 31">
              <a:extLst>
                <a:ext uri="{FF2B5EF4-FFF2-40B4-BE49-F238E27FC236}">
                  <a16:creationId xmlns:a16="http://schemas.microsoft.com/office/drawing/2014/main" id="{0DB9EECD-2F45-9FF0-5155-CD007930380C}"/>
                </a:ext>
              </a:extLst>
            </p:cNvPr>
            <p:cNvGrpSpPr>
              <a:grpSpLocks noChangeAspect="1"/>
            </p:cNvGrpSpPr>
            <p:nvPr/>
          </p:nvGrpSpPr>
          <p:grpSpPr>
            <a:xfrm>
              <a:off x="5607577" y="2612864"/>
              <a:ext cx="894238" cy="900000"/>
              <a:chOff x="7122288" y="7314258"/>
              <a:chExt cx="1231900" cy="1239837"/>
            </a:xfrm>
            <a:noFill/>
          </p:grpSpPr>
          <p:sp>
            <p:nvSpPr>
              <p:cNvPr id="33" name="Freeform 481">
                <a:extLst>
                  <a:ext uri="{FF2B5EF4-FFF2-40B4-BE49-F238E27FC236}">
                    <a16:creationId xmlns:a16="http://schemas.microsoft.com/office/drawing/2014/main" id="{71A45128-C462-EC7F-C02D-655804C55CE5}"/>
                  </a:ext>
                </a:extLst>
              </p:cNvPr>
              <p:cNvSpPr>
                <a:spLocks/>
              </p:cNvSpPr>
              <p:nvPr/>
            </p:nvSpPr>
            <p:spPr bwMode="auto">
              <a:xfrm>
                <a:off x="7122288" y="7314258"/>
                <a:ext cx="1231900" cy="1239837"/>
              </a:xfrm>
              <a:custGeom>
                <a:avLst/>
                <a:gdLst>
                  <a:gd name="T0" fmla="*/ 0 w 328"/>
                  <a:gd name="T1" fmla="*/ 164 h 328"/>
                  <a:gd name="T2" fmla="*/ 164 w 328"/>
                  <a:gd name="T3" fmla="*/ 0 h 328"/>
                  <a:gd name="T4" fmla="*/ 164 w 328"/>
                  <a:gd name="T5" fmla="*/ 10 h 328"/>
                  <a:gd name="T6" fmla="*/ 164 w 328"/>
                  <a:gd name="T7" fmla="*/ 21 h 328"/>
                  <a:gd name="T8" fmla="*/ 21 w 328"/>
                  <a:gd name="T9" fmla="*/ 164 h 328"/>
                  <a:gd name="T10" fmla="*/ 164 w 328"/>
                  <a:gd name="T11" fmla="*/ 308 h 328"/>
                  <a:gd name="T12" fmla="*/ 308 w 328"/>
                  <a:gd name="T13" fmla="*/ 164 h 328"/>
                  <a:gd name="T14" fmla="*/ 164 w 328"/>
                  <a:gd name="T15" fmla="*/ 21 h 328"/>
                  <a:gd name="T16" fmla="*/ 164 w 328"/>
                  <a:gd name="T17" fmla="*/ 10 h 328"/>
                  <a:gd name="T18" fmla="*/ 164 w 328"/>
                  <a:gd name="T19" fmla="*/ 0 h 328"/>
                  <a:gd name="T20" fmla="*/ 328 w 328"/>
                  <a:gd name="T21" fmla="*/ 164 h 328"/>
                  <a:gd name="T22" fmla="*/ 164 w 328"/>
                  <a:gd name="T23" fmla="*/ 328 h 328"/>
                  <a:gd name="T24" fmla="*/ 0 w 328"/>
                  <a:gd name="T25" fmla="*/ 16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8" h="328">
                    <a:moveTo>
                      <a:pt x="0" y="164"/>
                    </a:moveTo>
                    <a:cubicBezTo>
                      <a:pt x="0" y="74"/>
                      <a:pt x="74" y="0"/>
                      <a:pt x="164" y="0"/>
                    </a:cubicBezTo>
                    <a:cubicBezTo>
                      <a:pt x="164" y="10"/>
                      <a:pt x="164" y="10"/>
                      <a:pt x="164" y="10"/>
                    </a:cubicBezTo>
                    <a:cubicBezTo>
                      <a:pt x="164" y="21"/>
                      <a:pt x="164" y="21"/>
                      <a:pt x="164" y="21"/>
                    </a:cubicBezTo>
                    <a:cubicBezTo>
                      <a:pt x="85" y="21"/>
                      <a:pt x="21" y="85"/>
                      <a:pt x="21" y="164"/>
                    </a:cubicBezTo>
                    <a:cubicBezTo>
                      <a:pt x="21" y="244"/>
                      <a:pt x="85" y="308"/>
                      <a:pt x="164" y="308"/>
                    </a:cubicBezTo>
                    <a:cubicBezTo>
                      <a:pt x="244" y="308"/>
                      <a:pt x="308" y="244"/>
                      <a:pt x="308" y="164"/>
                    </a:cubicBezTo>
                    <a:cubicBezTo>
                      <a:pt x="308" y="85"/>
                      <a:pt x="244" y="21"/>
                      <a:pt x="164" y="21"/>
                    </a:cubicBezTo>
                    <a:cubicBezTo>
                      <a:pt x="164" y="10"/>
                      <a:pt x="164" y="10"/>
                      <a:pt x="164" y="10"/>
                    </a:cubicBezTo>
                    <a:cubicBezTo>
                      <a:pt x="164" y="0"/>
                      <a:pt x="164" y="0"/>
                      <a:pt x="164" y="0"/>
                    </a:cubicBezTo>
                    <a:cubicBezTo>
                      <a:pt x="255" y="0"/>
                      <a:pt x="328" y="74"/>
                      <a:pt x="328" y="164"/>
                    </a:cubicBezTo>
                    <a:cubicBezTo>
                      <a:pt x="328" y="255"/>
                      <a:pt x="255" y="328"/>
                      <a:pt x="164" y="328"/>
                    </a:cubicBezTo>
                    <a:cubicBezTo>
                      <a:pt x="74" y="328"/>
                      <a:pt x="0" y="255"/>
                      <a:pt x="0" y="164"/>
                    </a:cubicBezTo>
                    <a:close/>
                  </a:path>
                </a:pathLst>
              </a:custGeom>
              <a:grpFill/>
              <a:ln w="381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AU">
                  <a:solidFill>
                    <a:srgbClr val="000000"/>
                  </a:solidFill>
                </a:endParaRPr>
              </a:p>
            </p:txBody>
          </p:sp>
          <p:sp>
            <p:nvSpPr>
              <p:cNvPr id="34" name="Freeform 482">
                <a:extLst>
                  <a:ext uri="{FF2B5EF4-FFF2-40B4-BE49-F238E27FC236}">
                    <a16:creationId xmlns:a16="http://schemas.microsoft.com/office/drawing/2014/main" id="{82F26844-5114-2D35-0DB6-D03B10AC74F0}"/>
                  </a:ext>
                </a:extLst>
              </p:cNvPr>
              <p:cNvSpPr>
                <a:spLocks noEditPoints="1"/>
              </p:cNvSpPr>
              <p:nvPr/>
            </p:nvSpPr>
            <p:spPr bwMode="auto">
              <a:xfrm>
                <a:off x="7468364" y="7552382"/>
                <a:ext cx="585787" cy="804862"/>
              </a:xfrm>
              <a:custGeom>
                <a:avLst/>
                <a:gdLst>
                  <a:gd name="T0" fmla="*/ 99 w 156"/>
                  <a:gd name="T1" fmla="*/ 147 h 213"/>
                  <a:gd name="T2" fmla="*/ 90 w 156"/>
                  <a:gd name="T3" fmla="*/ 147 h 213"/>
                  <a:gd name="T4" fmla="*/ 44 w 156"/>
                  <a:gd name="T5" fmla="*/ 144 h 213"/>
                  <a:gd name="T6" fmla="*/ 45 w 156"/>
                  <a:gd name="T7" fmla="*/ 125 h 213"/>
                  <a:gd name="T8" fmla="*/ 47 w 156"/>
                  <a:gd name="T9" fmla="*/ 119 h 213"/>
                  <a:gd name="T10" fmla="*/ 57 w 156"/>
                  <a:gd name="T11" fmla="*/ 103 h 213"/>
                  <a:gd name="T12" fmla="*/ 85 w 156"/>
                  <a:gd name="T13" fmla="*/ 78 h 213"/>
                  <a:gd name="T14" fmla="*/ 97 w 156"/>
                  <a:gd name="T15" fmla="*/ 61 h 213"/>
                  <a:gd name="T16" fmla="*/ 92 w 156"/>
                  <a:gd name="T17" fmla="*/ 48 h 213"/>
                  <a:gd name="T18" fmla="*/ 78 w 156"/>
                  <a:gd name="T19" fmla="*/ 44 h 213"/>
                  <a:gd name="T20" fmla="*/ 61 w 156"/>
                  <a:gd name="T21" fmla="*/ 51 h 213"/>
                  <a:gd name="T22" fmla="*/ 52 w 156"/>
                  <a:gd name="T23" fmla="*/ 74 h 213"/>
                  <a:gd name="T24" fmla="*/ 42 w 156"/>
                  <a:gd name="T25" fmla="*/ 73 h 213"/>
                  <a:gd name="T26" fmla="*/ 5 w 156"/>
                  <a:gd name="T27" fmla="*/ 31 h 213"/>
                  <a:gd name="T28" fmla="*/ 19 w 156"/>
                  <a:gd name="T29" fmla="*/ 18 h 213"/>
                  <a:gd name="T30" fmla="*/ 79 w 156"/>
                  <a:gd name="T31" fmla="*/ 0 h 213"/>
                  <a:gd name="T32" fmla="*/ 130 w 156"/>
                  <a:gd name="T33" fmla="*/ 13 h 213"/>
                  <a:gd name="T34" fmla="*/ 156 w 156"/>
                  <a:gd name="T35" fmla="*/ 59 h 213"/>
                  <a:gd name="T36" fmla="*/ 149 w 156"/>
                  <a:gd name="T37" fmla="*/ 83 h 213"/>
                  <a:gd name="T38" fmla="*/ 121 w 156"/>
                  <a:gd name="T39" fmla="*/ 110 h 213"/>
                  <a:gd name="T40" fmla="*/ 103 w 156"/>
                  <a:gd name="T41" fmla="*/ 129 h 213"/>
                  <a:gd name="T42" fmla="*/ 99 w 156"/>
                  <a:gd name="T43" fmla="*/ 147 h 213"/>
                  <a:gd name="T44" fmla="*/ 42 w 156"/>
                  <a:gd name="T45" fmla="*/ 187 h 213"/>
                  <a:gd name="T46" fmla="*/ 72 w 156"/>
                  <a:gd name="T47" fmla="*/ 161 h 213"/>
                  <a:gd name="T48" fmla="*/ 101 w 156"/>
                  <a:gd name="T49" fmla="*/ 187 h 213"/>
                  <a:gd name="T50" fmla="*/ 72 w 156"/>
                  <a:gd name="T51" fmla="*/ 213 h 213"/>
                  <a:gd name="T52" fmla="*/ 42 w 156"/>
                  <a:gd name="T53" fmla="*/ 18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213">
                    <a:moveTo>
                      <a:pt x="99" y="147"/>
                    </a:moveTo>
                    <a:cubicBezTo>
                      <a:pt x="90" y="147"/>
                      <a:pt x="90" y="147"/>
                      <a:pt x="90" y="147"/>
                    </a:cubicBezTo>
                    <a:cubicBezTo>
                      <a:pt x="65" y="147"/>
                      <a:pt x="44" y="146"/>
                      <a:pt x="44" y="144"/>
                    </a:cubicBezTo>
                    <a:cubicBezTo>
                      <a:pt x="44" y="143"/>
                      <a:pt x="45" y="134"/>
                      <a:pt x="45" y="125"/>
                    </a:cubicBezTo>
                    <a:cubicBezTo>
                      <a:pt x="45" y="125"/>
                      <a:pt x="45" y="125"/>
                      <a:pt x="47" y="119"/>
                    </a:cubicBezTo>
                    <a:cubicBezTo>
                      <a:pt x="49" y="113"/>
                      <a:pt x="53" y="108"/>
                      <a:pt x="57" y="103"/>
                    </a:cubicBezTo>
                    <a:cubicBezTo>
                      <a:pt x="61" y="98"/>
                      <a:pt x="70" y="90"/>
                      <a:pt x="85" y="78"/>
                    </a:cubicBezTo>
                    <a:cubicBezTo>
                      <a:pt x="93" y="72"/>
                      <a:pt x="97" y="66"/>
                      <a:pt x="97" y="61"/>
                    </a:cubicBezTo>
                    <a:cubicBezTo>
                      <a:pt x="97" y="55"/>
                      <a:pt x="95" y="51"/>
                      <a:pt x="92" y="48"/>
                    </a:cubicBezTo>
                    <a:cubicBezTo>
                      <a:pt x="89" y="46"/>
                      <a:pt x="84" y="44"/>
                      <a:pt x="78" y="44"/>
                    </a:cubicBezTo>
                    <a:cubicBezTo>
                      <a:pt x="71" y="44"/>
                      <a:pt x="65" y="46"/>
                      <a:pt x="61" y="51"/>
                    </a:cubicBezTo>
                    <a:cubicBezTo>
                      <a:pt x="56" y="55"/>
                      <a:pt x="53" y="63"/>
                      <a:pt x="52" y="74"/>
                    </a:cubicBezTo>
                    <a:cubicBezTo>
                      <a:pt x="42" y="73"/>
                      <a:pt x="42" y="73"/>
                      <a:pt x="42" y="73"/>
                    </a:cubicBezTo>
                    <a:cubicBezTo>
                      <a:pt x="17" y="70"/>
                      <a:pt x="0" y="51"/>
                      <a:pt x="5" y="31"/>
                    </a:cubicBezTo>
                    <a:cubicBezTo>
                      <a:pt x="5" y="31"/>
                      <a:pt x="5" y="31"/>
                      <a:pt x="19" y="18"/>
                    </a:cubicBezTo>
                    <a:cubicBezTo>
                      <a:pt x="32" y="6"/>
                      <a:pt x="52" y="0"/>
                      <a:pt x="79" y="0"/>
                    </a:cubicBezTo>
                    <a:cubicBezTo>
                      <a:pt x="100" y="0"/>
                      <a:pt x="117" y="4"/>
                      <a:pt x="130" y="13"/>
                    </a:cubicBezTo>
                    <a:cubicBezTo>
                      <a:pt x="147" y="24"/>
                      <a:pt x="156" y="40"/>
                      <a:pt x="156" y="59"/>
                    </a:cubicBezTo>
                    <a:cubicBezTo>
                      <a:pt x="156" y="68"/>
                      <a:pt x="154" y="75"/>
                      <a:pt x="149" y="83"/>
                    </a:cubicBezTo>
                    <a:cubicBezTo>
                      <a:pt x="145" y="90"/>
                      <a:pt x="135" y="100"/>
                      <a:pt x="121" y="110"/>
                    </a:cubicBezTo>
                    <a:cubicBezTo>
                      <a:pt x="112" y="118"/>
                      <a:pt x="105" y="124"/>
                      <a:pt x="103" y="129"/>
                    </a:cubicBezTo>
                    <a:cubicBezTo>
                      <a:pt x="100" y="133"/>
                      <a:pt x="99" y="139"/>
                      <a:pt x="99" y="147"/>
                    </a:cubicBezTo>
                    <a:close/>
                    <a:moveTo>
                      <a:pt x="42" y="187"/>
                    </a:moveTo>
                    <a:cubicBezTo>
                      <a:pt x="42" y="173"/>
                      <a:pt x="55" y="161"/>
                      <a:pt x="72" y="161"/>
                    </a:cubicBezTo>
                    <a:cubicBezTo>
                      <a:pt x="88" y="161"/>
                      <a:pt x="101" y="173"/>
                      <a:pt x="101" y="187"/>
                    </a:cubicBezTo>
                    <a:cubicBezTo>
                      <a:pt x="101" y="201"/>
                      <a:pt x="88" y="213"/>
                      <a:pt x="72" y="213"/>
                    </a:cubicBezTo>
                    <a:cubicBezTo>
                      <a:pt x="55" y="213"/>
                      <a:pt x="42" y="201"/>
                      <a:pt x="42" y="187"/>
                    </a:cubicBezTo>
                    <a:close/>
                  </a:path>
                </a:pathLst>
              </a:custGeom>
              <a:grpFill/>
              <a:ln w="381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AU">
                  <a:solidFill>
                    <a:srgbClr val="000000"/>
                  </a:solidFill>
                </a:endParaRPr>
              </a:p>
            </p:txBody>
          </p:sp>
        </p:grpSp>
      </p:grpSp>
      <p:grpSp>
        <p:nvGrpSpPr>
          <p:cNvPr id="8" name="Group 7">
            <a:extLst>
              <a:ext uri="{FF2B5EF4-FFF2-40B4-BE49-F238E27FC236}">
                <a16:creationId xmlns:a16="http://schemas.microsoft.com/office/drawing/2014/main" id="{66B0D048-A1BD-2A1A-1080-DCD539519557}"/>
              </a:ext>
            </a:extLst>
          </p:cNvPr>
          <p:cNvGrpSpPr/>
          <p:nvPr/>
        </p:nvGrpSpPr>
        <p:grpSpPr>
          <a:xfrm>
            <a:off x="8271545" y="2608062"/>
            <a:ext cx="3153880" cy="3411738"/>
            <a:chOff x="8271545" y="2608062"/>
            <a:chExt cx="3153880" cy="3411738"/>
          </a:xfrm>
        </p:grpSpPr>
        <p:sp>
          <p:nvSpPr>
            <p:cNvPr id="6" name="Content Placeholder 8">
              <a:extLst>
                <a:ext uri="{FF2B5EF4-FFF2-40B4-BE49-F238E27FC236}">
                  <a16:creationId xmlns:a16="http://schemas.microsoft.com/office/drawing/2014/main" id="{91E7C15B-74B7-D1FC-AAD8-ADAB05AAC1CD}"/>
                </a:ext>
              </a:extLst>
            </p:cNvPr>
            <p:cNvSpPr txBox="1">
              <a:spLocks/>
            </p:cNvSpPr>
            <p:nvPr/>
          </p:nvSpPr>
          <p:spPr>
            <a:xfrm>
              <a:off x="8271545" y="3728306"/>
              <a:ext cx="3153880" cy="2291494"/>
            </a:xfrm>
            <a:prstGeom prst="rect">
              <a:avLst/>
            </a:prstGeom>
          </p:spPr>
          <p:txBody>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sz="1650" kern="1200">
                  <a:solidFill>
                    <a:schemeClr val="tx2"/>
                  </a:solidFill>
                  <a:latin typeface="+mn-lt"/>
                  <a:ea typeface="+mn-ea"/>
                  <a:cs typeface="+mn-cs"/>
                </a:defRPr>
              </a:lvl1pPr>
              <a:lvl2pPr marL="265113" marR="0" indent="-265113"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2pPr>
              <a:lvl3pPr marL="541338" marR="0" indent="-261938" algn="l" defTabSz="914400" rtl="0" eaLnBrk="1" fontAlgn="auto" latinLnBrk="0" hangingPunct="1">
                <a:lnSpc>
                  <a:spcPct val="100000"/>
                </a:lnSpc>
                <a:spcBef>
                  <a:spcPts val="500"/>
                </a:spcBef>
                <a:spcAft>
                  <a:spcPts val="300"/>
                </a:spcAft>
                <a:buClr>
                  <a:schemeClr val="tx2"/>
                </a:buClr>
                <a:buSzTx/>
                <a:buFont typeface="Verdana" panose="020B0604030504040204" pitchFamily="34" charset="0"/>
                <a:buChar char="–"/>
                <a:tabLst/>
                <a:defRPr sz="1650" kern="1200">
                  <a:solidFill>
                    <a:schemeClr val="tx2"/>
                  </a:solidFill>
                  <a:latin typeface="+mn-lt"/>
                  <a:ea typeface="+mn-ea"/>
                  <a:cs typeface="+mn-cs"/>
                </a:defRPr>
              </a:lvl3pPr>
              <a:lvl4pPr marL="806450" marR="0" indent="-276225"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4pPr>
              <a:lvl5pPr marL="0" marR="0" indent="0" algn="l" defTabSz="914400" rtl="0" eaLnBrk="1" fontAlgn="auto" latinLnBrk="0" hangingPunct="1">
                <a:lnSpc>
                  <a:spcPct val="100000"/>
                </a:lnSpc>
                <a:spcBef>
                  <a:spcPts val="500"/>
                </a:spcBef>
                <a:spcAft>
                  <a:spcPts val="300"/>
                </a:spcAft>
                <a:buClrTx/>
                <a:buSzTx/>
                <a:buFont typeface="Courier New" panose="02070309020205020404" pitchFamily="49" charset="0"/>
                <a:buNone/>
                <a:tabLst/>
                <a:defRPr sz="1800" b="0" kern="1200">
                  <a:solidFill>
                    <a:schemeClr val="accent1"/>
                  </a:solidFill>
                  <a:latin typeface="+mj-lt"/>
                  <a:ea typeface="+mn-ea"/>
                  <a:cs typeface="+mn-cs"/>
                </a:defRPr>
              </a:lvl5pPr>
              <a:lvl6pPr marL="263525" indent="-263525" algn="l" defTabSz="685800" rtl="0" eaLnBrk="1" latinLnBrk="0" hangingPunct="1">
                <a:lnSpc>
                  <a:spcPct val="100000"/>
                </a:lnSpc>
                <a:spcBef>
                  <a:spcPts val="500"/>
                </a:spcBef>
                <a:spcAft>
                  <a:spcPts val="300"/>
                </a:spcAft>
                <a:buFont typeface="+mj-lt"/>
                <a:buAutoNum type="arabicPeriod"/>
                <a:defRPr sz="1650" kern="1200">
                  <a:solidFill>
                    <a:schemeClr val="tx2"/>
                  </a:solidFill>
                  <a:latin typeface="+mn-lt"/>
                  <a:ea typeface="+mn-ea"/>
                  <a:cs typeface="+mn-cs"/>
                </a:defRPr>
              </a:lvl6pPr>
              <a:lvl7pPr marL="541338" indent="-277813" algn="l" defTabSz="685800" rtl="0" eaLnBrk="1" latinLnBrk="0" hangingPunct="1">
                <a:lnSpc>
                  <a:spcPct val="100000"/>
                </a:lnSpc>
                <a:spcBef>
                  <a:spcPts val="500"/>
                </a:spcBef>
                <a:spcAft>
                  <a:spcPts val="300"/>
                </a:spcAft>
                <a:buFont typeface="+mj-lt"/>
                <a:buAutoNum type="alphaLcPeriod"/>
                <a:defRPr sz="1650" kern="1200">
                  <a:solidFill>
                    <a:schemeClr val="tx2"/>
                  </a:solidFill>
                  <a:latin typeface="+mn-lt"/>
                  <a:ea typeface="+mn-ea"/>
                  <a:cs typeface="+mn-cs"/>
                </a:defRPr>
              </a:lvl7pPr>
              <a:lvl8pPr marL="806450" indent="-254000" algn="l" defTabSz="685800" rtl="0" eaLnBrk="1" latinLnBrk="0" hangingPunct="1">
                <a:lnSpc>
                  <a:spcPct val="100000"/>
                </a:lnSpc>
                <a:spcBef>
                  <a:spcPts val="500"/>
                </a:spcBef>
                <a:spcAft>
                  <a:spcPts val="300"/>
                </a:spcAft>
                <a:buClr>
                  <a:schemeClr val="tx2"/>
                </a:buClr>
                <a:buFont typeface="+mj-lt"/>
                <a:buAutoNum type="romanLcPeriod"/>
                <a:defRPr sz="1650" kern="1200">
                  <a:solidFill>
                    <a:schemeClr val="tx2"/>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000" dirty="0">
                  <a:solidFill>
                    <a:schemeClr val="accent1"/>
                  </a:solidFill>
                </a:rPr>
                <a:t>Changes to availability and trade constraint dynamics are causing water market participants to re-evaluate their water portfolio management strategies.</a:t>
              </a:r>
            </a:p>
          </p:txBody>
        </p:sp>
        <p:grpSp>
          <p:nvGrpSpPr>
            <p:cNvPr id="35" name="Group 34">
              <a:extLst>
                <a:ext uri="{FF2B5EF4-FFF2-40B4-BE49-F238E27FC236}">
                  <a16:creationId xmlns:a16="http://schemas.microsoft.com/office/drawing/2014/main" id="{AA850CF2-B3F3-9608-7BDB-9CF4EB9A60BD}"/>
                </a:ext>
              </a:extLst>
            </p:cNvPr>
            <p:cNvGrpSpPr>
              <a:grpSpLocks noChangeAspect="1"/>
            </p:cNvGrpSpPr>
            <p:nvPr/>
          </p:nvGrpSpPr>
          <p:grpSpPr>
            <a:xfrm>
              <a:off x="9560303" y="2608062"/>
              <a:ext cx="574578" cy="900000"/>
              <a:chOff x="785468" y="6871077"/>
              <a:chExt cx="538162" cy="842962"/>
            </a:xfrm>
            <a:solidFill>
              <a:schemeClr val="accent1"/>
            </a:solidFill>
          </p:grpSpPr>
          <p:sp>
            <p:nvSpPr>
              <p:cNvPr id="36" name="Freeform 16">
                <a:extLst>
                  <a:ext uri="{FF2B5EF4-FFF2-40B4-BE49-F238E27FC236}">
                    <a16:creationId xmlns:a16="http://schemas.microsoft.com/office/drawing/2014/main" id="{3E9D1804-3051-4FDD-7AAB-F542BD43C5C9}"/>
                  </a:ext>
                </a:extLst>
              </p:cNvPr>
              <p:cNvSpPr>
                <a:spLocks/>
              </p:cNvSpPr>
              <p:nvPr/>
            </p:nvSpPr>
            <p:spPr bwMode="auto">
              <a:xfrm>
                <a:off x="974380" y="6871077"/>
                <a:ext cx="349250" cy="544512"/>
              </a:xfrm>
              <a:custGeom>
                <a:avLst/>
                <a:gdLst>
                  <a:gd name="T0" fmla="*/ 111 w 127"/>
                  <a:gd name="T1" fmla="*/ 105 h 197"/>
                  <a:gd name="T2" fmla="*/ 95 w 127"/>
                  <a:gd name="T3" fmla="*/ 181 h 197"/>
                  <a:gd name="T4" fmla="*/ 90 w 127"/>
                  <a:gd name="T5" fmla="*/ 193 h 197"/>
                  <a:gd name="T6" fmla="*/ 94 w 127"/>
                  <a:gd name="T7" fmla="*/ 196 h 197"/>
                  <a:gd name="T8" fmla="*/ 96 w 127"/>
                  <a:gd name="T9" fmla="*/ 196 h 197"/>
                  <a:gd name="T10" fmla="*/ 101 w 127"/>
                  <a:gd name="T11" fmla="*/ 190 h 197"/>
                  <a:gd name="T12" fmla="*/ 127 w 127"/>
                  <a:gd name="T13" fmla="*/ 105 h 197"/>
                  <a:gd name="T14" fmla="*/ 31 w 127"/>
                  <a:gd name="T15" fmla="*/ 1 h 197"/>
                  <a:gd name="T16" fmla="*/ 31 w 127"/>
                  <a:gd name="T17" fmla="*/ 1 h 197"/>
                  <a:gd name="T18" fmla="*/ 2 w 127"/>
                  <a:gd name="T19" fmla="*/ 0 h 197"/>
                  <a:gd name="T20" fmla="*/ 0 w 127"/>
                  <a:gd name="T21" fmla="*/ 2 h 197"/>
                  <a:gd name="T22" fmla="*/ 0 w 127"/>
                  <a:gd name="T23" fmla="*/ 17 h 197"/>
                  <a:gd name="T24" fmla="*/ 111 w 127"/>
                  <a:gd name="T25" fmla="*/ 10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97">
                    <a:moveTo>
                      <a:pt x="111" y="105"/>
                    </a:moveTo>
                    <a:cubicBezTo>
                      <a:pt x="115" y="137"/>
                      <a:pt x="103" y="163"/>
                      <a:pt x="95" y="181"/>
                    </a:cubicBezTo>
                    <a:cubicBezTo>
                      <a:pt x="93" y="185"/>
                      <a:pt x="91" y="189"/>
                      <a:pt x="90" y="193"/>
                    </a:cubicBezTo>
                    <a:cubicBezTo>
                      <a:pt x="94" y="196"/>
                      <a:pt x="94" y="196"/>
                      <a:pt x="94" y="196"/>
                    </a:cubicBezTo>
                    <a:cubicBezTo>
                      <a:pt x="95" y="197"/>
                      <a:pt x="96" y="197"/>
                      <a:pt x="96" y="196"/>
                    </a:cubicBezTo>
                    <a:cubicBezTo>
                      <a:pt x="98" y="194"/>
                      <a:pt x="101" y="191"/>
                      <a:pt x="101" y="190"/>
                    </a:cubicBezTo>
                    <a:cubicBezTo>
                      <a:pt x="118" y="168"/>
                      <a:pt x="127" y="139"/>
                      <a:pt x="127" y="105"/>
                    </a:cubicBezTo>
                    <a:cubicBezTo>
                      <a:pt x="127" y="36"/>
                      <a:pt x="63" y="4"/>
                      <a:pt x="31" y="1"/>
                    </a:cubicBezTo>
                    <a:cubicBezTo>
                      <a:pt x="31" y="1"/>
                      <a:pt x="31" y="1"/>
                      <a:pt x="31" y="1"/>
                    </a:cubicBezTo>
                    <a:cubicBezTo>
                      <a:pt x="20" y="0"/>
                      <a:pt x="7" y="0"/>
                      <a:pt x="2" y="0"/>
                    </a:cubicBezTo>
                    <a:cubicBezTo>
                      <a:pt x="1" y="0"/>
                      <a:pt x="0" y="1"/>
                      <a:pt x="0" y="2"/>
                    </a:cubicBezTo>
                    <a:cubicBezTo>
                      <a:pt x="0" y="17"/>
                      <a:pt x="0" y="17"/>
                      <a:pt x="0" y="17"/>
                    </a:cubicBezTo>
                    <a:cubicBezTo>
                      <a:pt x="69" y="19"/>
                      <a:pt x="106" y="48"/>
                      <a:pt x="111" y="105"/>
                    </a:cubicBezTo>
                    <a:close/>
                  </a:path>
                </a:pathLst>
              </a:custGeom>
              <a:grpFill/>
              <a:ln>
                <a:noFill/>
              </a:ln>
            </p:spPr>
            <p:txBody>
              <a:bodyPr vert="horz" wrap="square" lIns="91440" tIns="45720" rIns="91440" bIns="45720" numCol="1" anchor="t" anchorCtr="0" compatLnSpc="1">
                <a:prstTxWarp prst="textNoShape">
                  <a:avLst/>
                </a:prstTxWarp>
              </a:bodyPr>
              <a:lstStyle/>
              <a:p>
                <a:endParaRPr lang="en-AU">
                  <a:solidFill>
                    <a:srgbClr val="000000"/>
                  </a:solidFill>
                </a:endParaRPr>
              </a:p>
            </p:txBody>
          </p:sp>
          <p:sp>
            <p:nvSpPr>
              <p:cNvPr id="39" name="Freeform 17">
                <a:extLst>
                  <a:ext uri="{FF2B5EF4-FFF2-40B4-BE49-F238E27FC236}">
                    <a16:creationId xmlns:a16="http://schemas.microsoft.com/office/drawing/2014/main" id="{1AF50554-2184-0E44-C372-305C44565948}"/>
                  </a:ext>
                </a:extLst>
              </p:cNvPr>
              <p:cNvSpPr>
                <a:spLocks/>
              </p:cNvSpPr>
              <p:nvPr/>
            </p:nvSpPr>
            <p:spPr bwMode="auto">
              <a:xfrm>
                <a:off x="785468" y="6940927"/>
                <a:ext cx="493713" cy="773112"/>
              </a:xfrm>
              <a:custGeom>
                <a:avLst/>
                <a:gdLst>
                  <a:gd name="T0" fmla="*/ 170 w 179"/>
                  <a:gd name="T1" fmla="*/ 227 h 280"/>
                  <a:gd name="T2" fmla="*/ 170 w 179"/>
                  <a:gd name="T3" fmla="*/ 227 h 280"/>
                  <a:gd name="T4" fmla="*/ 164 w 179"/>
                  <a:gd name="T5" fmla="*/ 221 h 280"/>
                  <a:gd name="T6" fmla="*/ 164 w 179"/>
                  <a:gd name="T7" fmla="*/ 221 h 280"/>
                  <a:gd name="T8" fmla="*/ 147 w 179"/>
                  <a:gd name="T9" fmla="*/ 178 h 280"/>
                  <a:gd name="T10" fmla="*/ 156 w 179"/>
                  <a:gd name="T11" fmla="*/ 153 h 280"/>
                  <a:gd name="T12" fmla="*/ 172 w 179"/>
                  <a:gd name="T13" fmla="*/ 81 h 280"/>
                  <a:gd name="T14" fmla="*/ 67 w 179"/>
                  <a:gd name="T15" fmla="*/ 0 h 280"/>
                  <a:gd name="T16" fmla="*/ 1 w 179"/>
                  <a:gd name="T17" fmla="*/ 61 h 280"/>
                  <a:gd name="T18" fmla="*/ 1 w 179"/>
                  <a:gd name="T19" fmla="*/ 66 h 280"/>
                  <a:gd name="T20" fmla="*/ 20 w 179"/>
                  <a:gd name="T21" fmla="*/ 94 h 280"/>
                  <a:gd name="T22" fmla="*/ 25 w 179"/>
                  <a:gd name="T23" fmla="*/ 95 h 280"/>
                  <a:gd name="T24" fmla="*/ 90 w 179"/>
                  <a:gd name="T25" fmla="*/ 79 h 280"/>
                  <a:gd name="T26" fmla="*/ 93 w 179"/>
                  <a:gd name="T27" fmla="*/ 79 h 280"/>
                  <a:gd name="T28" fmla="*/ 94 w 179"/>
                  <a:gd name="T29" fmla="*/ 80 h 280"/>
                  <a:gd name="T30" fmla="*/ 94 w 179"/>
                  <a:gd name="T31" fmla="*/ 81 h 280"/>
                  <a:gd name="T32" fmla="*/ 93 w 179"/>
                  <a:gd name="T33" fmla="*/ 85 h 280"/>
                  <a:gd name="T34" fmla="*/ 54 w 179"/>
                  <a:gd name="T35" fmla="*/ 122 h 280"/>
                  <a:gd name="T36" fmla="*/ 35 w 179"/>
                  <a:gd name="T37" fmla="*/ 184 h 280"/>
                  <a:gd name="T38" fmla="*/ 35 w 179"/>
                  <a:gd name="T39" fmla="*/ 184 h 280"/>
                  <a:gd name="T40" fmla="*/ 35 w 179"/>
                  <a:gd name="T41" fmla="*/ 185 h 280"/>
                  <a:gd name="T42" fmla="*/ 35 w 179"/>
                  <a:gd name="T43" fmla="*/ 210 h 280"/>
                  <a:gd name="T44" fmla="*/ 19 w 179"/>
                  <a:gd name="T45" fmla="*/ 227 h 280"/>
                  <a:gd name="T46" fmla="*/ 19 w 179"/>
                  <a:gd name="T47" fmla="*/ 227 h 280"/>
                  <a:gd name="T48" fmla="*/ 10 w 179"/>
                  <a:gd name="T49" fmla="*/ 246 h 280"/>
                  <a:gd name="T50" fmla="*/ 10 w 179"/>
                  <a:gd name="T51" fmla="*/ 256 h 280"/>
                  <a:gd name="T52" fmla="*/ 10 w 179"/>
                  <a:gd name="T53" fmla="*/ 258 h 280"/>
                  <a:gd name="T54" fmla="*/ 10 w 179"/>
                  <a:gd name="T55" fmla="*/ 259 h 280"/>
                  <a:gd name="T56" fmla="*/ 10 w 179"/>
                  <a:gd name="T57" fmla="*/ 272 h 280"/>
                  <a:gd name="T58" fmla="*/ 18 w 179"/>
                  <a:gd name="T59" fmla="*/ 280 h 280"/>
                  <a:gd name="T60" fmla="*/ 34 w 179"/>
                  <a:gd name="T61" fmla="*/ 280 h 280"/>
                  <a:gd name="T62" fmla="*/ 155 w 179"/>
                  <a:gd name="T63" fmla="*/ 280 h 280"/>
                  <a:gd name="T64" fmla="*/ 171 w 179"/>
                  <a:gd name="T65" fmla="*/ 280 h 280"/>
                  <a:gd name="T66" fmla="*/ 179 w 179"/>
                  <a:gd name="T67" fmla="*/ 272 h 280"/>
                  <a:gd name="T68" fmla="*/ 179 w 179"/>
                  <a:gd name="T69" fmla="*/ 259 h 280"/>
                  <a:gd name="T70" fmla="*/ 179 w 179"/>
                  <a:gd name="T71" fmla="*/ 258 h 280"/>
                  <a:gd name="T72" fmla="*/ 179 w 179"/>
                  <a:gd name="T73" fmla="*/ 256 h 280"/>
                  <a:gd name="T74" fmla="*/ 179 w 179"/>
                  <a:gd name="T75" fmla="*/ 246 h 280"/>
                  <a:gd name="T76" fmla="*/ 170 w 179"/>
                  <a:gd name="T77" fmla="*/ 22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80">
                    <a:moveTo>
                      <a:pt x="170" y="227"/>
                    </a:moveTo>
                    <a:cubicBezTo>
                      <a:pt x="170" y="227"/>
                      <a:pt x="170" y="227"/>
                      <a:pt x="170" y="227"/>
                    </a:cubicBezTo>
                    <a:cubicBezTo>
                      <a:pt x="170" y="227"/>
                      <a:pt x="167" y="225"/>
                      <a:pt x="164" y="221"/>
                    </a:cubicBezTo>
                    <a:cubicBezTo>
                      <a:pt x="164" y="221"/>
                      <a:pt x="164" y="221"/>
                      <a:pt x="164" y="221"/>
                    </a:cubicBezTo>
                    <a:cubicBezTo>
                      <a:pt x="158" y="215"/>
                      <a:pt x="140" y="199"/>
                      <a:pt x="147" y="178"/>
                    </a:cubicBezTo>
                    <a:cubicBezTo>
                      <a:pt x="148" y="171"/>
                      <a:pt x="152" y="162"/>
                      <a:pt x="156" y="153"/>
                    </a:cubicBezTo>
                    <a:cubicBezTo>
                      <a:pt x="164" y="134"/>
                      <a:pt x="175" y="111"/>
                      <a:pt x="172" y="81"/>
                    </a:cubicBezTo>
                    <a:cubicBezTo>
                      <a:pt x="166" y="28"/>
                      <a:pt x="133" y="2"/>
                      <a:pt x="67" y="0"/>
                    </a:cubicBezTo>
                    <a:cubicBezTo>
                      <a:pt x="47" y="18"/>
                      <a:pt x="21" y="41"/>
                      <a:pt x="1" y="61"/>
                    </a:cubicBezTo>
                    <a:cubicBezTo>
                      <a:pt x="0" y="62"/>
                      <a:pt x="0" y="64"/>
                      <a:pt x="1" y="66"/>
                    </a:cubicBezTo>
                    <a:cubicBezTo>
                      <a:pt x="20" y="94"/>
                      <a:pt x="20" y="94"/>
                      <a:pt x="20" y="94"/>
                    </a:cubicBezTo>
                    <a:cubicBezTo>
                      <a:pt x="21" y="96"/>
                      <a:pt x="23" y="96"/>
                      <a:pt x="25" y="95"/>
                    </a:cubicBezTo>
                    <a:cubicBezTo>
                      <a:pt x="42" y="84"/>
                      <a:pt x="62" y="76"/>
                      <a:pt x="90" y="79"/>
                    </a:cubicBezTo>
                    <a:cubicBezTo>
                      <a:pt x="91" y="79"/>
                      <a:pt x="92" y="79"/>
                      <a:pt x="93" y="79"/>
                    </a:cubicBezTo>
                    <a:cubicBezTo>
                      <a:pt x="93" y="79"/>
                      <a:pt x="94" y="80"/>
                      <a:pt x="94" y="80"/>
                    </a:cubicBezTo>
                    <a:cubicBezTo>
                      <a:pt x="94" y="80"/>
                      <a:pt x="94" y="81"/>
                      <a:pt x="94" y="81"/>
                    </a:cubicBezTo>
                    <a:cubicBezTo>
                      <a:pt x="94" y="83"/>
                      <a:pt x="93" y="84"/>
                      <a:pt x="93" y="85"/>
                    </a:cubicBezTo>
                    <a:cubicBezTo>
                      <a:pt x="86" y="99"/>
                      <a:pt x="67" y="108"/>
                      <a:pt x="54" y="122"/>
                    </a:cubicBezTo>
                    <a:cubicBezTo>
                      <a:pt x="33" y="145"/>
                      <a:pt x="31" y="169"/>
                      <a:pt x="35" y="184"/>
                    </a:cubicBezTo>
                    <a:cubicBezTo>
                      <a:pt x="35" y="184"/>
                      <a:pt x="35" y="184"/>
                      <a:pt x="35" y="184"/>
                    </a:cubicBezTo>
                    <a:cubicBezTo>
                      <a:pt x="35" y="184"/>
                      <a:pt x="35" y="185"/>
                      <a:pt x="35" y="185"/>
                    </a:cubicBezTo>
                    <a:cubicBezTo>
                      <a:pt x="38" y="195"/>
                      <a:pt x="40" y="201"/>
                      <a:pt x="35" y="210"/>
                    </a:cubicBezTo>
                    <a:cubicBezTo>
                      <a:pt x="26" y="222"/>
                      <a:pt x="19" y="227"/>
                      <a:pt x="19" y="227"/>
                    </a:cubicBezTo>
                    <a:cubicBezTo>
                      <a:pt x="19" y="227"/>
                      <a:pt x="19" y="227"/>
                      <a:pt x="19" y="227"/>
                    </a:cubicBezTo>
                    <a:cubicBezTo>
                      <a:pt x="14" y="232"/>
                      <a:pt x="10" y="238"/>
                      <a:pt x="10" y="246"/>
                    </a:cubicBezTo>
                    <a:cubicBezTo>
                      <a:pt x="10" y="256"/>
                      <a:pt x="10" y="256"/>
                      <a:pt x="10" y="256"/>
                    </a:cubicBezTo>
                    <a:cubicBezTo>
                      <a:pt x="10" y="257"/>
                      <a:pt x="10" y="258"/>
                      <a:pt x="10" y="258"/>
                    </a:cubicBezTo>
                    <a:cubicBezTo>
                      <a:pt x="10" y="259"/>
                      <a:pt x="10" y="259"/>
                      <a:pt x="10" y="259"/>
                    </a:cubicBezTo>
                    <a:cubicBezTo>
                      <a:pt x="10" y="272"/>
                      <a:pt x="10" y="272"/>
                      <a:pt x="10" y="272"/>
                    </a:cubicBezTo>
                    <a:cubicBezTo>
                      <a:pt x="10" y="277"/>
                      <a:pt x="14" y="280"/>
                      <a:pt x="18" y="280"/>
                    </a:cubicBezTo>
                    <a:cubicBezTo>
                      <a:pt x="34" y="280"/>
                      <a:pt x="34" y="280"/>
                      <a:pt x="34" y="280"/>
                    </a:cubicBezTo>
                    <a:cubicBezTo>
                      <a:pt x="155" y="280"/>
                      <a:pt x="155" y="280"/>
                      <a:pt x="155" y="280"/>
                    </a:cubicBezTo>
                    <a:cubicBezTo>
                      <a:pt x="171" y="280"/>
                      <a:pt x="171" y="280"/>
                      <a:pt x="171" y="280"/>
                    </a:cubicBezTo>
                    <a:cubicBezTo>
                      <a:pt x="176" y="280"/>
                      <a:pt x="179" y="277"/>
                      <a:pt x="179" y="272"/>
                    </a:cubicBezTo>
                    <a:cubicBezTo>
                      <a:pt x="179" y="259"/>
                      <a:pt x="179" y="259"/>
                      <a:pt x="179" y="259"/>
                    </a:cubicBezTo>
                    <a:cubicBezTo>
                      <a:pt x="179" y="259"/>
                      <a:pt x="179" y="259"/>
                      <a:pt x="179" y="258"/>
                    </a:cubicBezTo>
                    <a:cubicBezTo>
                      <a:pt x="179" y="258"/>
                      <a:pt x="179" y="257"/>
                      <a:pt x="179" y="256"/>
                    </a:cubicBezTo>
                    <a:cubicBezTo>
                      <a:pt x="179" y="246"/>
                      <a:pt x="179" y="246"/>
                      <a:pt x="179" y="246"/>
                    </a:cubicBezTo>
                    <a:cubicBezTo>
                      <a:pt x="179" y="238"/>
                      <a:pt x="176" y="232"/>
                      <a:pt x="170" y="227"/>
                    </a:cubicBezTo>
                    <a:close/>
                  </a:path>
                </a:pathLst>
              </a:custGeom>
              <a:grpFill/>
              <a:ln>
                <a:noFill/>
              </a:ln>
            </p:spPr>
            <p:txBody>
              <a:bodyPr vert="horz" wrap="square" lIns="91440" tIns="45720" rIns="91440" bIns="45720" numCol="1" anchor="t" anchorCtr="0" compatLnSpc="1">
                <a:prstTxWarp prst="textNoShape">
                  <a:avLst/>
                </a:prstTxWarp>
              </a:bodyPr>
              <a:lstStyle/>
              <a:p>
                <a:endParaRPr lang="en-AU">
                  <a:solidFill>
                    <a:srgbClr val="000000"/>
                  </a:solidFill>
                </a:endParaRPr>
              </a:p>
            </p:txBody>
          </p:sp>
        </p:grpSp>
      </p:grpSp>
    </p:spTree>
    <p:extLst>
      <p:ext uri="{BB962C8B-B14F-4D97-AF65-F5344CB8AC3E}">
        <p14:creationId xmlns:p14="http://schemas.microsoft.com/office/powerpoint/2010/main" val="197197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EB5D-885B-F8F6-8412-9ACB744ECDA0}"/>
              </a:ext>
            </a:extLst>
          </p:cNvPr>
          <p:cNvSpPr>
            <a:spLocks noGrp="1"/>
          </p:cNvSpPr>
          <p:nvPr>
            <p:ph type="title"/>
          </p:nvPr>
        </p:nvSpPr>
        <p:spPr/>
        <p:txBody>
          <a:bodyPr/>
          <a:lstStyle/>
          <a:p>
            <a:r>
              <a:rPr lang="en-AU" dirty="0"/>
              <a:t>The 2022 update is the third iteration of the analysis.</a:t>
            </a:r>
          </a:p>
        </p:txBody>
      </p:sp>
      <p:sp>
        <p:nvSpPr>
          <p:cNvPr id="3" name="Text Placeholder 2">
            <a:extLst>
              <a:ext uri="{FF2B5EF4-FFF2-40B4-BE49-F238E27FC236}">
                <a16:creationId xmlns:a16="http://schemas.microsoft.com/office/drawing/2014/main" id="{418571F5-A7F5-8194-D156-06A72D9699D5}"/>
              </a:ext>
            </a:extLst>
          </p:cNvPr>
          <p:cNvSpPr>
            <a:spLocks noGrp="1"/>
          </p:cNvSpPr>
          <p:nvPr>
            <p:ph type="body" sz="quarter" idx="10"/>
          </p:nvPr>
        </p:nvSpPr>
        <p:spPr>
          <a:xfrm>
            <a:off x="766763" y="1022919"/>
            <a:ext cx="10587037" cy="307777"/>
          </a:xfrm>
        </p:spPr>
        <p:txBody>
          <a:bodyPr/>
          <a:lstStyle/>
          <a:p>
            <a:r>
              <a:rPr lang="en-AU" sz="2000" dirty="0">
                <a:latin typeface="+mn-lt"/>
              </a:rPr>
              <a:t>The same approach was used in versions 2 and 3.</a:t>
            </a:r>
          </a:p>
        </p:txBody>
      </p:sp>
      <p:grpSp>
        <p:nvGrpSpPr>
          <p:cNvPr id="11" name="Group 10">
            <a:extLst>
              <a:ext uri="{FF2B5EF4-FFF2-40B4-BE49-F238E27FC236}">
                <a16:creationId xmlns:a16="http://schemas.microsoft.com/office/drawing/2014/main" id="{BA2AC687-70A9-5CB7-2F46-D69BC06F79DC}"/>
              </a:ext>
            </a:extLst>
          </p:cNvPr>
          <p:cNvGrpSpPr/>
          <p:nvPr/>
        </p:nvGrpSpPr>
        <p:grpSpPr>
          <a:xfrm>
            <a:off x="766577" y="1826088"/>
            <a:ext cx="10621677" cy="699942"/>
            <a:chOff x="766577" y="1826088"/>
            <a:chExt cx="10621677" cy="699942"/>
          </a:xfrm>
        </p:grpSpPr>
        <p:sp>
          <p:nvSpPr>
            <p:cNvPr id="16" name="Text Placeholder 3">
              <a:extLst>
                <a:ext uri="{FF2B5EF4-FFF2-40B4-BE49-F238E27FC236}">
                  <a16:creationId xmlns:a16="http://schemas.microsoft.com/office/drawing/2014/main" id="{8AFF0818-48B3-BBFE-6DB3-7AA665775375}"/>
                </a:ext>
              </a:extLst>
            </p:cNvPr>
            <p:cNvSpPr txBox="1">
              <a:spLocks/>
            </p:cNvSpPr>
            <p:nvPr/>
          </p:nvSpPr>
          <p:spPr>
            <a:xfrm>
              <a:off x="2486616" y="1826088"/>
              <a:ext cx="8901638" cy="699942"/>
            </a:xfrm>
            <a:prstGeom prst="rect">
              <a:avLst/>
            </a:prstGeom>
            <a:solidFill>
              <a:schemeClr val="bg1">
                <a:lumMod val="95000"/>
              </a:schemeClr>
            </a:solidFill>
          </p:spPr>
          <p:txBody>
            <a:bodyPr vert="horz" lIns="180000" tIns="0" rIns="0" bIns="0" rtlCol="0" anchor="ctr" anchorCtr="0">
              <a:no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sz="1650" kern="1200">
                  <a:solidFill>
                    <a:schemeClr val="tx2"/>
                  </a:solidFill>
                  <a:latin typeface="+mn-lt"/>
                  <a:ea typeface="+mn-ea"/>
                  <a:cs typeface="+mn-cs"/>
                </a:defRPr>
              </a:lvl1pPr>
              <a:lvl2pPr marL="265113" marR="0" indent="-265113"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2pPr>
              <a:lvl3pPr marL="541338" marR="0" indent="-261938" algn="l" defTabSz="914400" rtl="0" eaLnBrk="1" fontAlgn="auto" latinLnBrk="0" hangingPunct="1">
                <a:lnSpc>
                  <a:spcPct val="100000"/>
                </a:lnSpc>
                <a:spcBef>
                  <a:spcPts val="500"/>
                </a:spcBef>
                <a:spcAft>
                  <a:spcPts val="300"/>
                </a:spcAft>
                <a:buClr>
                  <a:schemeClr val="tx2"/>
                </a:buClr>
                <a:buSzTx/>
                <a:buFont typeface="Verdana" panose="020B0604030504040204" pitchFamily="34" charset="0"/>
                <a:buChar char="–"/>
                <a:tabLst/>
                <a:defRPr sz="1650" kern="1200">
                  <a:solidFill>
                    <a:schemeClr val="tx2"/>
                  </a:solidFill>
                  <a:latin typeface="+mn-lt"/>
                  <a:ea typeface="+mn-ea"/>
                  <a:cs typeface="+mn-cs"/>
                </a:defRPr>
              </a:lvl3pPr>
              <a:lvl4pPr marL="806450" marR="0" indent="-276225"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4pPr>
              <a:lvl5pPr marL="0" marR="0" indent="0" algn="l" defTabSz="914400" rtl="0" eaLnBrk="1" fontAlgn="auto" latinLnBrk="0" hangingPunct="1">
                <a:lnSpc>
                  <a:spcPct val="100000"/>
                </a:lnSpc>
                <a:spcBef>
                  <a:spcPts val="500"/>
                </a:spcBef>
                <a:spcAft>
                  <a:spcPts val="300"/>
                </a:spcAft>
                <a:buClrTx/>
                <a:buSzTx/>
                <a:buFont typeface="Courier New" panose="02070309020205020404" pitchFamily="49" charset="0"/>
                <a:buNone/>
                <a:tabLst/>
                <a:defRPr sz="1800" b="0" kern="1200">
                  <a:solidFill>
                    <a:schemeClr val="accent1"/>
                  </a:solidFill>
                  <a:latin typeface="+mj-lt"/>
                  <a:ea typeface="+mn-ea"/>
                  <a:cs typeface="+mn-cs"/>
                </a:defRPr>
              </a:lvl5pPr>
              <a:lvl6pPr marL="263525" indent="-263525" algn="l" defTabSz="685800" rtl="0" eaLnBrk="1" latinLnBrk="0" hangingPunct="1">
                <a:lnSpc>
                  <a:spcPct val="100000"/>
                </a:lnSpc>
                <a:spcBef>
                  <a:spcPts val="500"/>
                </a:spcBef>
                <a:spcAft>
                  <a:spcPts val="300"/>
                </a:spcAft>
                <a:buFont typeface="+mj-lt"/>
                <a:buAutoNum type="arabicPeriod"/>
                <a:defRPr sz="1650" kern="1200">
                  <a:solidFill>
                    <a:schemeClr val="tx2"/>
                  </a:solidFill>
                  <a:latin typeface="+mn-lt"/>
                  <a:ea typeface="+mn-ea"/>
                  <a:cs typeface="+mn-cs"/>
                </a:defRPr>
              </a:lvl6pPr>
              <a:lvl7pPr marL="541338" indent="-277813" algn="l" defTabSz="685800" rtl="0" eaLnBrk="1" latinLnBrk="0" hangingPunct="1">
                <a:lnSpc>
                  <a:spcPct val="100000"/>
                </a:lnSpc>
                <a:spcBef>
                  <a:spcPts val="500"/>
                </a:spcBef>
                <a:spcAft>
                  <a:spcPts val="300"/>
                </a:spcAft>
                <a:buFont typeface="+mj-lt"/>
                <a:buAutoNum type="alphaLcPeriod"/>
                <a:defRPr sz="1650" kern="1200">
                  <a:solidFill>
                    <a:schemeClr val="tx2"/>
                  </a:solidFill>
                  <a:latin typeface="+mn-lt"/>
                  <a:ea typeface="+mn-ea"/>
                  <a:cs typeface="+mn-cs"/>
                </a:defRPr>
              </a:lvl7pPr>
              <a:lvl8pPr marL="806450" indent="-254000" algn="l" defTabSz="685800" rtl="0" eaLnBrk="1" latinLnBrk="0" hangingPunct="1">
                <a:lnSpc>
                  <a:spcPct val="100000"/>
                </a:lnSpc>
                <a:spcBef>
                  <a:spcPts val="500"/>
                </a:spcBef>
                <a:spcAft>
                  <a:spcPts val="300"/>
                </a:spcAft>
                <a:buClr>
                  <a:schemeClr val="tx2"/>
                </a:buClr>
                <a:buFont typeface="+mj-lt"/>
                <a:buAutoNum type="romanLcPeriod"/>
                <a:defRPr sz="1650" kern="1200">
                  <a:solidFill>
                    <a:schemeClr val="tx2"/>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solidFill>
                    <a:schemeClr val="accent1"/>
                  </a:solidFill>
                </a:rPr>
                <a:t>Released on Victorian Water Register in July 2019.</a:t>
              </a:r>
            </a:p>
            <a:p>
              <a:pPr marL="285750" indent="-285750">
                <a:buFont typeface="Arial" panose="020B0604020202020204" pitchFamily="34" charset="0"/>
                <a:buChar char="•"/>
              </a:pPr>
              <a:r>
                <a:rPr lang="en-US" sz="1600" dirty="0">
                  <a:solidFill>
                    <a:schemeClr val="accent1"/>
                  </a:solidFill>
                </a:rPr>
                <a:t>Reliance on ABS data.</a:t>
              </a:r>
            </a:p>
          </p:txBody>
        </p:sp>
        <p:sp>
          <p:nvSpPr>
            <p:cNvPr id="6" name="Text Placeholder 3">
              <a:extLst>
                <a:ext uri="{FF2B5EF4-FFF2-40B4-BE49-F238E27FC236}">
                  <a16:creationId xmlns:a16="http://schemas.microsoft.com/office/drawing/2014/main" id="{0F3AA95A-AB5C-5FC3-3618-7FC1A2368DCD}"/>
                </a:ext>
              </a:extLst>
            </p:cNvPr>
            <p:cNvSpPr txBox="1">
              <a:spLocks/>
            </p:cNvSpPr>
            <p:nvPr/>
          </p:nvSpPr>
          <p:spPr>
            <a:xfrm>
              <a:off x="766577" y="1826088"/>
              <a:ext cx="1142234" cy="50996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sz="1650" kern="1200">
                  <a:solidFill>
                    <a:schemeClr val="tx2"/>
                  </a:solidFill>
                  <a:latin typeface="+mn-lt"/>
                  <a:ea typeface="+mn-ea"/>
                  <a:cs typeface="+mn-cs"/>
                </a:defRPr>
              </a:lvl1pPr>
              <a:lvl2pPr marL="265113" marR="0" indent="-265113"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2pPr>
              <a:lvl3pPr marL="541338" marR="0" indent="-261938" algn="l" defTabSz="914400" rtl="0" eaLnBrk="1" fontAlgn="auto" latinLnBrk="0" hangingPunct="1">
                <a:lnSpc>
                  <a:spcPct val="100000"/>
                </a:lnSpc>
                <a:spcBef>
                  <a:spcPts val="500"/>
                </a:spcBef>
                <a:spcAft>
                  <a:spcPts val="300"/>
                </a:spcAft>
                <a:buClr>
                  <a:schemeClr val="tx2"/>
                </a:buClr>
                <a:buSzTx/>
                <a:buFont typeface="Verdana" panose="020B0604030504040204" pitchFamily="34" charset="0"/>
                <a:buChar char="–"/>
                <a:tabLst/>
                <a:defRPr sz="1650" kern="1200">
                  <a:solidFill>
                    <a:schemeClr val="tx2"/>
                  </a:solidFill>
                  <a:latin typeface="+mn-lt"/>
                  <a:ea typeface="+mn-ea"/>
                  <a:cs typeface="+mn-cs"/>
                </a:defRPr>
              </a:lvl3pPr>
              <a:lvl4pPr marL="806450" marR="0" indent="-276225"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4pPr>
              <a:lvl5pPr marL="0" marR="0" indent="0" algn="l" defTabSz="914400" rtl="0" eaLnBrk="1" fontAlgn="auto" latinLnBrk="0" hangingPunct="1">
                <a:lnSpc>
                  <a:spcPct val="100000"/>
                </a:lnSpc>
                <a:spcBef>
                  <a:spcPts val="500"/>
                </a:spcBef>
                <a:spcAft>
                  <a:spcPts val="300"/>
                </a:spcAft>
                <a:buClrTx/>
                <a:buSzTx/>
                <a:buFont typeface="Courier New" panose="02070309020205020404" pitchFamily="49" charset="0"/>
                <a:buNone/>
                <a:tabLst/>
                <a:defRPr sz="1800" b="0" kern="1200">
                  <a:solidFill>
                    <a:schemeClr val="accent1"/>
                  </a:solidFill>
                  <a:latin typeface="+mj-lt"/>
                  <a:ea typeface="+mn-ea"/>
                  <a:cs typeface="+mn-cs"/>
                </a:defRPr>
              </a:lvl5pPr>
              <a:lvl6pPr marL="263525" indent="-263525" algn="l" defTabSz="685800" rtl="0" eaLnBrk="1" latinLnBrk="0" hangingPunct="1">
                <a:lnSpc>
                  <a:spcPct val="100000"/>
                </a:lnSpc>
                <a:spcBef>
                  <a:spcPts val="500"/>
                </a:spcBef>
                <a:spcAft>
                  <a:spcPts val="300"/>
                </a:spcAft>
                <a:buFont typeface="+mj-lt"/>
                <a:buAutoNum type="arabicPeriod"/>
                <a:defRPr sz="1650" kern="1200">
                  <a:solidFill>
                    <a:schemeClr val="tx2"/>
                  </a:solidFill>
                  <a:latin typeface="+mn-lt"/>
                  <a:ea typeface="+mn-ea"/>
                  <a:cs typeface="+mn-cs"/>
                </a:defRPr>
              </a:lvl6pPr>
              <a:lvl7pPr marL="541338" indent="-277813" algn="l" defTabSz="685800" rtl="0" eaLnBrk="1" latinLnBrk="0" hangingPunct="1">
                <a:lnSpc>
                  <a:spcPct val="100000"/>
                </a:lnSpc>
                <a:spcBef>
                  <a:spcPts val="500"/>
                </a:spcBef>
                <a:spcAft>
                  <a:spcPts val="300"/>
                </a:spcAft>
                <a:buFont typeface="+mj-lt"/>
                <a:buAutoNum type="alphaLcPeriod"/>
                <a:defRPr sz="1650" kern="1200">
                  <a:solidFill>
                    <a:schemeClr val="tx2"/>
                  </a:solidFill>
                  <a:latin typeface="+mn-lt"/>
                  <a:ea typeface="+mn-ea"/>
                  <a:cs typeface="+mn-cs"/>
                </a:defRPr>
              </a:lvl7pPr>
              <a:lvl8pPr marL="806450" indent="-254000" algn="l" defTabSz="685800" rtl="0" eaLnBrk="1" latinLnBrk="0" hangingPunct="1">
                <a:lnSpc>
                  <a:spcPct val="100000"/>
                </a:lnSpc>
                <a:spcBef>
                  <a:spcPts val="500"/>
                </a:spcBef>
                <a:spcAft>
                  <a:spcPts val="300"/>
                </a:spcAft>
                <a:buClr>
                  <a:schemeClr val="tx2"/>
                </a:buClr>
                <a:buFont typeface="+mj-lt"/>
                <a:buAutoNum type="romanLcPeriod"/>
                <a:defRPr sz="1650" kern="1200">
                  <a:solidFill>
                    <a:schemeClr val="tx2"/>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solidFill>
                    <a:schemeClr val="accent1"/>
                  </a:solidFill>
                  <a:latin typeface="+mj-lt"/>
                </a:rPr>
                <a:t>Version 1</a:t>
              </a:r>
              <a:endParaRPr lang="en-US" sz="1600" dirty="0">
                <a:solidFill>
                  <a:schemeClr val="accent1"/>
                </a:solidFill>
              </a:endParaRPr>
            </a:p>
          </p:txBody>
        </p:sp>
      </p:grpSp>
      <p:grpSp>
        <p:nvGrpSpPr>
          <p:cNvPr id="12" name="Group 11">
            <a:extLst>
              <a:ext uri="{FF2B5EF4-FFF2-40B4-BE49-F238E27FC236}">
                <a16:creationId xmlns:a16="http://schemas.microsoft.com/office/drawing/2014/main" id="{DA956657-5504-B821-E142-ECC778FF474A}"/>
              </a:ext>
            </a:extLst>
          </p:cNvPr>
          <p:cNvGrpSpPr/>
          <p:nvPr/>
        </p:nvGrpSpPr>
        <p:grpSpPr>
          <a:xfrm>
            <a:off x="766576" y="2682905"/>
            <a:ext cx="10587224" cy="1649066"/>
            <a:chOff x="766576" y="2682905"/>
            <a:chExt cx="10587224" cy="1649066"/>
          </a:xfrm>
        </p:grpSpPr>
        <p:sp>
          <p:nvSpPr>
            <p:cNvPr id="5" name="Text Placeholder 3">
              <a:extLst>
                <a:ext uri="{FF2B5EF4-FFF2-40B4-BE49-F238E27FC236}">
                  <a16:creationId xmlns:a16="http://schemas.microsoft.com/office/drawing/2014/main" id="{EF0B515C-5985-D6B3-1A95-2ECF8141439C}"/>
                </a:ext>
              </a:extLst>
            </p:cNvPr>
            <p:cNvSpPr txBox="1">
              <a:spLocks/>
            </p:cNvSpPr>
            <p:nvPr/>
          </p:nvSpPr>
          <p:spPr>
            <a:xfrm>
              <a:off x="766576" y="2710167"/>
              <a:ext cx="1142234" cy="307778"/>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sz="1650" kern="1200">
                  <a:solidFill>
                    <a:schemeClr val="tx2"/>
                  </a:solidFill>
                  <a:latin typeface="+mn-lt"/>
                  <a:ea typeface="+mn-ea"/>
                  <a:cs typeface="+mn-cs"/>
                </a:defRPr>
              </a:lvl1pPr>
              <a:lvl2pPr marL="265113" marR="0" indent="-265113"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2pPr>
              <a:lvl3pPr marL="541338" marR="0" indent="-261938" algn="l" defTabSz="914400" rtl="0" eaLnBrk="1" fontAlgn="auto" latinLnBrk="0" hangingPunct="1">
                <a:lnSpc>
                  <a:spcPct val="100000"/>
                </a:lnSpc>
                <a:spcBef>
                  <a:spcPts val="500"/>
                </a:spcBef>
                <a:spcAft>
                  <a:spcPts val="300"/>
                </a:spcAft>
                <a:buClr>
                  <a:schemeClr val="tx2"/>
                </a:buClr>
                <a:buSzTx/>
                <a:buFont typeface="Verdana" panose="020B0604030504040204" pitchFamily="34" charset="0"/>
                <a:buChar char="–"/>
                <a:tabLst/>
                <a:defRPr sz="1650" kern="1200">
                  <a:solidFill>
                    <a:schemeClr val="tx2"/>
                  </a:solidFill>
                  <a:latin typeface="+mn-lt"/>
                  <a:ea typeface="+mn-ea"/>
                  <a:cs typeface="+mn-cs"/>
                </a:defRPr>
              </a:lvl3pPr>
              <a:lvl4pPr marL="806450" marR="0" indent="-276225"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4pPr>
              <a:lvl5pPr marL="0" marR="0" indent="0" algn="l" defTabSz="914400" rtl="0" eaLnBrk="1" fontAlgn="auto" latinLnBrk="0" hangingPunct="1">
                <a:lnSpc>
                  <a:spcPct val="100000"/>
                </a:lnSpc>
                <a:spcBef>
                  <a:spcPts val="500"/>
                </a:spcBef>
                <a:spcAft>
                  <a:spcPts val="300"/>
                </a:spcAft>
                <a:buClrTx/>
                <a:buSzTx/>
                <a:buFont typeface="Courier New" panose="02070309020205020404" pitchFamily="49" charset="0"/>
                <a:buNone/>
                <a:tabLst/>
                <a:defRPr sz="1800" b="0" kern="1200">
                  <a:solidFill>
                    <a:schemeClr val="accent1"/>
                  </a:solidFill>
                  <a:latin typeface="+mj-lt"/>
                  <a:ea typeface="+mn-ea"/>
                  <a:cs typeface="+mn-cs"/>
                </a:defRPr>
              </a:lvl5pPr>
              <a:lvl6pPr marL="263525" indent="-263525" algn="l" defTabSz="685800" rtl="0" eaLnBrk="1" latinLnBrk="0" hangingPunct="1">
                <a:lnSpc>
                  <a:spcPct val="100000"/>
                </a:lnSpc>
                <a:spcBef>
                  <a:spcPts val="500"/>
                </a:spcBef>
                <a:spcAft>
                  <a:spcPts val="300"/>
                </a:spcAft>
                <a:buFont typeface="+mj-lt"/>
                <a:buAutoNum type="arabicPeriod"/>
                <a:defRPr sz="1650" kern="1200">
                  <a:solidFill>
                    <a:schemeClr val="tx2"/>
                  </a:solidFill>
                  <a:latin typeface="+mn-lt"/>
                  <a:ea typeface="+mn-ea"/>
                  <a:cs typeface="+mn-cs"/>
                </a:defRPr>
              </a:lvl6pPr>
              <a:lvl7pPr marL="541338" indent="-277813" algn="l" defTabSz="685800" rtl="0" eaLnBrk="1" latinLnBrk="0" hangingPunct="1">
                <a:lnSpc>
                  <a:spcPct val="100000"/>
                </a:lnSpc>
                <a:spcBef>
                  <a:spcPts val="500"/>
                </a:spcBef>
                <a:spcAft>
                  <a:spcPts val="300"/>
                </a:spcAft>
                <a:buFont typeface="+mj-lt"/>
                <a:buAutoNum type="alphaLcPeriod"/>
                <a:defRPr sz="1650" kern="1200">
                  <a:solidFill>
                    <a:schemeClr val="tx2"/>
                  </a:solidFill>
                  <a:latin typeface="+mn-lt"/>
                  <a:ea typeface="+mn-ea"/>
                  <a:cs typeface="+mn-cs"/>
                </a:defRPr>
              </a:lvl7pPr>
              <a:lvl8pPr marL="806450" indent="-254000" algn="l" defTabSz="685800" rtl="0" eaLnBrk="1" latinLnBrk="0" hangingPunct="1">
                <a:lnSpc>
                  <a:spcPct val="100000"/>
                </a:lnSpc>
                <a:spcBef>
                  <a:spcPts val="500"/>
                </a:spcBef>
                <a:spcAft>
                  <a:spcPts val="300"/>
                </a:spcAft>
                <a:buClr>
                  <a:schemeClr val="tx2"/>
                </a:buClr>
                <a:buFont typeface="+mj-lt"/>
                <a:buAutoNum type="romanLcPeriod"/>
                <a:defRPr sz="1650" kern="1200">
                  <a:solidFill>
                    <a:schemeClr val="tx2"/>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solidFill>
                    <a:schemeClr val="accent1"/>
                  </a:solidFill>
                  <a:latin typeface="+mj-lt"/>
                </a:rPr>
                <a:t>Version 2</a:t>
              </a:r>
              <a:endParaRPr lang="en-US" sz="1600" dirty="0">
                <a:solidFill>
                  <a:schemeClr val="accent1"/>
                </a:solidFill>
              </a:endParaRPr>
            </a:p>
          </p:txBody>
        </p:sp>
        <p:sp>
          <p:nvSpPr>
            <p:cNvPr id="7" name="Text Placeholder 3">
              <a:extLst>
                <a:ext uri="{FF2B5EF4-FFF2-40B4-BE49-F238E27FC236}">
                  <a16:creationId xmlns:a16="http://schemas.microsoft.com/office/drawing/2014/main" id="{965FC90A-E177-A96C-049D-19AC73E7F0DD}"/>
                </a:ext>
              </a:extLst>
            </p:cNvPr>
            <p:cNvSpPr txBox="1">
              <a:spLocks/>
            </p:cNvSpPr>
            <p:nvPr/>
          </p:nvSpPr>
          <p:spPr>
            <a:xfrm>
              <a:off x="2486615" y="2682905"/>
              <a:ext cx="8867185" cy="1649066"/>
            </a:xfrm>
            <a:prstGeom prst="rect">
              <a:avLst/>
            </a:prstGeom>
            <a:solidFill>
              <a:schemeClr val="bg1">
                <a:lumMod val="95000"/>
              </a:schemeClr>
            </a:solidFill>
          </p:spPr>
          <p:txBody>
            <a:bodyPr vert="horz" lIns="180000" tIns="0" rIns="0" bIns="0" rtlCol="0" anchor="ctr" anchorCtr="0">
              <a:no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sz="1650" kern="1200">
                  <a:solidFill>
                    <a:schemeClr val="tx2"/>
                  </a:solidFill>
                  <a:latin typeface="+mn-lt"/>
                  <a:ea typeface="+mn-ea"/>
                  <a:cs typeface="+mn-cs"/>
                </a:defRPr>
              </a:lvl1pPr>
              <a:lvl2pPr marL="265113" marR="0" indent="-265113"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2pPr>
              <a:lvl3pPr marL="541338" marR="0" indent="-261938" algn="l" defTabSz="914400" rtl="0" eaLnBrk="1" fontAlgn="auto" latinLnBrk="0" hangingPunct="1">
                <a:lnSpc>
                  <a:spcPct val="100000"/>
                </a:lnSpc>
                <a:spcBef>
                  <a:spcPts val="500"/>
                </a:spcBef>
                <a:spcAft>
                  <a:spcPts val="300"/>
                </a:spcAft>
                <a:buClr>
                  <a:schemeClr val="tx2"/>
                </a:buClr>
                <a:buSzTx/>
                <a:buFont typeface="Verdana" panose="020B0604030504040204" pitchFamily="34" charset="0"/>
                <a:buChar char="–"/>
                <a:tabLst/>
                <a:defRPr sz="1650" kern="1200">
                  <a:solidFill>
                    <a:schemeClr val="tx2"/>
                  </a:solidFill>
                  <a:latin typeface="+mn-lt"/>
                  <a:ea typeface="+mn-ea"/>
                  <a:cs typeface="+mn-cs"/>
                </a:defRPr>
              </a:lvl3pPr>
              <a:lvl4pPr marL="806450" marR="0" indent="-276225"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4pPr>
              <a:lvl5pPr marL="0" marR="0" indent="0" algn="l" defTabSz="914400" rtl="0" eaLnBrk="1" fontAlgn="auto" latinLnBrk="0" hangingPunct="1">
                <a:lnSpc>
                  <a:spcPct val="100000"/>
                </a:lnSpc>
                <a:spcBef>
                  <a:spcPts val="500"/>
                </a:spcBef>
                <a:spcAft>
                  <a:spcPts val="300"/>
                </a:spcAft>
                <a:buClrTx/>
                <a:buSzTx/>
                <a:buFont typeface="Courier New" panose="02070309020205020404" pitchFamily="49" charset="0"/>
                <a:buNone/>
                <a:tabLst/>
                <a:defRPr sz="1800" b="0" kern="1200">
                  <a:solidFill>
                    <a:schemeClr val="accent1"/>
                  </a:solidFill>
                  <a:latin typeface="+mj-lt"/>
                  <a:ea typeface="+mn-ea"/>
                  <a:cs typeface="+mn-cs"/>
                </a:defRPr>
              </a:lvl5pPr>
              <a:lvl6pPr marL="263525" indent="-263525" algn="l" defTabSz="685800" rtl="0" eaLnBrk="1" latinLnBrk="0" hangingPunct="1">
                <a:lnSpc>
                  <a:spcPct val="100000"/>
                </a:lnSpc>
                <a:spcBef>
                  <a:spcPts val="500"/>
                </a:spcBef>
                <a:spcAft>
                  <a:spcPts val="300"/>
                </a:spcAft>
                <a:buFont typeface="+mj-lt"/>
                <a:buAutoNum type="arabicPeriod"/>
                <a:defRPr sz="1650" kern="1200">
                  <a:solidFill>
                    <a:schemeClr val="tx2"/>
                  </a:solidFill>
                  <a:latin typeface="+mn-lt"/>
                  <a:ea typeface="+mn-ea"/>
                  <a:cs typeface="+mn-cs"/>
                </a:defRPr>
              </a:lvl6pPr>
              <a:lvl7pPr marL="541338" indent="-277813" algn="l" defTabSz="685800" rtl="0" eaLnBrk="1" latinLnBrk="0" hangingPunct="1">
                <a:lnSpc>
                  <a:spcPct val="100000"/>
                </a:lnSpc>
                <a:spcBef>
                  <a:spcPts val="500"/>
                </a:spcBef>
                <a:spcAft>
                  <a:spcPts val="300"/>
                </a:spcAft>
                <a:buFont typeface="+mj-lt"/>
                <a:buAutoNum type="alphaLcPeriod"/>
                <a:defRPr sz="1650" kern="1200">
                  <a:solidFill>
                    <a:schemeClr val="tx2"/>
                  </a:solidFill>
                  <a:latin typeface="+mn-lt"/>
                  <a:ea typeface="+mn-ea"/>
                  <a:cs typeface="+mn-cs"/>
                </a:defRPr>
              </a:lvl7pPr>
              <a:lvl8pPr marL="806450" indent="-254000" algn="l" defTabSz="685800" rtl="0" eaLnBrk="1" latinLnBrk="0" hangingPunct="1">
                <a:lnSpc>
                  <a:spcPct val="100000"/>
                </a:lnSpc>
                <a:spcBef>
                  <a:spcPts val="500"/>
                </a:spcBef>
                <a:spcAft>
                  <a:spcPts val="300"/>
                </a:spcAft>
                <a:buClr>
                  <a:schemeClr val="tx2"/>
                </a:buClr>
                <a:buFont typeface="+mj-lt"/>
                <a:buAutoNum type="romanLcPeriod"/>
                <a:defRPr sz="1650" kern="1200">
                  <a:solidFill>
                    <a:schemeClr val="tx2"/>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solidFill>
                    <a:schemeClr val="accent1"/>
                  </a:solidFill>
                </a:rPr>
                <a:t>Released on Victorian Water Register in June 2020 (based on 2018/19 data).</a:t>
              </a:r>
            </a:p>
            <a:p>
              <a:pPr marL="285750" indent="-285750">
                <a:buFont typeface="Arial" panose="020B0604020202020204" pitchFamily="34" charset="0"/>
                <a:buChar char="•"/>
              </a:pPr>
              <a:r>
                <a:rPr lang="en-US" sz="1600" dirty="0">
                  <a:solidFill>
                    <a:schemeClr val="accent1"/>
                  </a:solidFill>
                </a:rPr>
                <a:t>Strong collaboration with state governments and the MDBA.</a:t>
              </a:r>
            </a:p>
            <a:p>
              <a:pPr marL="285750" indent="-285750">
                <a:buFont typeface="Arial" panose="020B0604020202020204" pitchFamily="34" charset="0"/>
                <a:buChar char="•"/>
              </a:pPr>
              <a:r>
                <a:rPr lang="en-US" sz="1600" dirty="0">
                  <a:solidFill>
                    <a:schemeClr val="accent1"/>
                  </a:solidFill>
                </a:rPr>
                <a:t>Input from industry professionals</a:t>
              </a:r>
            </a:p>
            <a:p>
              <a:pPr marL="285750" indent="-285750">
                <a:buFont typeface="Arial" panose="020B0604020202020204" pitchFamily="34" charset="0"/>
                <a:buChar char="•"/>
              </a:pPr>
              <a:r>
                <a:rPr lang="en-US" sz="1600" dirty="0">
                  <a:solidFill>
                    <a:schemeClr val="accent1"/>
                  </a:solidFill>
                </a:rPr>
                <a:t>Access to improved data, particularly water usage data, the latest crop areas data, and potential developments.</a:t>
              </a:r>
            </a:p>
          </p:txBody>
        </p:sp>
      </p:grpSp>
      <p:grpSp>
        <p:nvGrpSpPr>
          <p:cNvPr id="13" name="Group 12">
            <a:extLst>
              <a:ext uri="{FF2B5EF4-FFF2-40B4-BE49-F238E27FC236}">
                <a16:creationId xmlns:a16="http://schemas.microsoft.com/office/drawing/2014/main" id="{8B29B536-9401-C99E-8F2C-8C3CEEA87BD3}"/>
              </a:ext>
            </a:extLst>
          </p:cNvPr>
          <p:cNvGrpSpPr/>
          <p:nvPr/>
        </p:nvGrpSpPr>
        <p:grpSpPr>
          <a:xfrm>
            <a:off x="803747" y="4488846"/>
            <a:ext cx="10584506" cy="1346235"/>
            <a:chOff x="803747" y="4488846"/>
            <a:chExt cx="10584506" cy="1346235"/>
          </a:xfrm>
        </p:grpSpPr>
        <p:sp>
          <p:nvSpPr>
            <p:cNvPr id="9" name="Text Placeholder 3">
              <a:extLst>
                <a:ext uri="{FF2B5EF4-FFF2-40B4-BE49-F238E27FC236}">
                  <a16:creationId xmlns:a16="http://schemas.microsoft.com/office/drawing/2014/main" id="{2F351416-9CE6-77C4-3566-6DE4FC4BE369}"/>
                </a:ext>
              </a:extLst>
            </p:cNvPr>
            <p:cNvSpPr txBox="1">
              <a:spLocks/>
            </p:cNvSpPr>
            <p:nvPr/>
          </p:nvSpPr>
          <p:spPr>
            <a:xfrm>
              <a:off x="803747" y="4488846"/>
              <a:ext cx="1105064" cy="307778"/>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sz="1650" kern="1200">
                  <a:solidFill>
                    <a:schemeClr val="tx2"/>
                  </a:solidFill>
                  <a:latin typeface="+mn-lt"/>
                  <a:ea typeface="+mn-ea"/>
                  <a:cs typeface="+mn-cs"/>
                </a:defRPr>
              </a:lvl1pPr>
              <a:lvl2pPr marL="265113" marR="0" indent="-265113"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2pPr>
              <a:lvl3pPr marL="541338" marR="0" indent="-261938" algn="l" defTabSz="914400" rtl="0" eaLnBrk="1" fontAlgn="auto" latinLnBrk="0" hangingPunct="1">
                <a:lnSpc>
                  <a:spcPct val="100000"/>
                </a:lnSpc>
                <a:spcBef>
                  <a:spcPts val="500"/>
                </a:spcBef>
                <a:spcAft>
                  <a:spcPts val="300"/>
                </a:spcAft>
                <a:buClr>
                  <a:schemeClr val="tx2"/>
                </a:buClr>
                <a:buSzTx/>
                <a:buFont typeface="Verdana" panose="020B0604030504040204" pitchFamily="34" charset="0"/>
                <a:buChar char="–"/>
                <a:tabLst/>
                <a:defRPr sz="1650" kern="1200">
                  <a:solidFill>
                    <a:schemeClr val="tx2"/>
                  </a:solidFill>
                  <a:latin typeface="+mn-lt"/>
                  <a:ea typeface="+mn-ea"/>
                  <a:cs typeface="+mn-cs"/>
                </a:defRPr>
              </a:lvl3pPr>
              <a:lvl4pPr marL="806450" marR="0" indent="-276225"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4pPr>
              <a:lvl5pPr marL="0" marR="0" indent="0" algn="l" defTabSz="914400" rtl="0" eaLnBrk="1" fontAlgn="auto" latinLnBrk="0" hangingPunct="1">
                <a:lnSpc>
                  <a:spcPct val="100000"/>
                </a:lnSpc>
                <a:spcBef>
                  <a:spcPts val="500"/>
                </a:spcBef>
                <a:spcAft>
                  <a:spcPts val="300"/>
                </a:spcAft>
                <a:buClrTx/>
                <a:buSzTx/>
                <a:buFont typeface="Courier New" panose="02070309020205020404" pitchFamily="49" charset="0"/>
                <a:buNone/>
                <a:tabLst/>
                <a:defRPr sz="1800" b="0" kern="1200">
                  <a:solidFill>
                    <a:schemeClr val="accent1"/>
                  </a:solidFill>
                  <a:latin typeface="+mj-lt"/>
                  <a:ea typeface="+mn-ea"/>
                  <a:cs typeface="+mn-cs"/>
                </a:defRPr>
              </a:lvl5pPr>
              <a:lvl6pPr marL="263525" indent="-263525" algn="l" defTabSz="685800" rtl="0" eaLnBrk="1" latinLnBrk="0" hangingPunct="1">
                <a:lnSpc>
                  <a:spcPct val="100000"/>
                </a:lnSpc>
                <a:spcBef>
                  <a:spcPts val="500"/>
                </a:spcBef>
                <a:spcAft>
                  <a:spcPts val="300"/>
                </a:spcAft>
                <a:buFont typeface="+mj-lt"/>
                <a:buAutoNum type="arabicPeriod"/>
                <a:defRPr sz="1650" kern="1200">
                  <a:solidFill>
                    <a:schemeClr val="tx2"/>
                  </a:solidFill>
                  <a:latin typeface="+mn-lt"/>
                  <a:ea typeface="+mn-ea"/>
                  <a:cs typeface="+mn-cs"/>
                </a:defRPr>
              </a:lvl6pPr>
              <a:lvl7pPr marL="541338" indent="-277813" algn="l" defTabSz="685800" rtl="0" eaLnBrk="1" latinLnBrk="0" hangingPunct="1">
                <a:lnSpc>
                  <a:spcPct val="100000"/>
                </a:lnSpc>
                <a:spcBef>
                  <a:spcPts val="500"/>
                </a:spcBef>
                <a:spcAft>
                  <a:spcPts val="300"/>
                </a:spcAft>
                <a:buFont typeface="+mj-lt"/>
                <a:buAutoNum type="alphaLcPeriod"/>
                <a:defRPr sz="1650" kern="1200">
                  <a:solidFill>
                    <a:schemeClr val="tx2"/>
                  </a:solidFill>
                  <a:latin typeface="+mn-lt"/>
                  <a:ea typeface="+mn-ea"/>
                  <a:cs typeface="+mn-cs"/>
                </a:defRPr>
              </a:lvl7pPr>
              <a:lvl8pPr marL="806450" indent="-254000" algn="l" defTabSz="685800" rtl="0" eaLnBrk="1" latinLnBrk="0" hangingPunct="1">
                <a:lnSpc>
                  <a:spcPct val="100000"/>
                </a:lnSpc>
                <a:spcBef>
                  <a:spcPts val="500"/>
                </a:spcBef>
                <a:spcAft>
                  <a:spcPts val="300"/>
                </a:spcAft>
                <a:buClr>
                  <a:schemeClr val="tx2"/>
                </a:buClr>
                <a:buFont typeface="+mj-lt"/>
                <a:buAutoNum type="romanLcPeriod"/>
                <a:defRPr sz="1650" kern="1200">
                  <a:solidFill>
                    <a:schemeClr val="tx2"/>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solidFill>
                    <a:schemeClr val="accent1"/>
                  </a:solidFill>
                  <a:latin typeface="+mj-lt"/>
                </a:rPr>
                <a:t>Version 3</a:t>
              </a:r>
            </a:p>
          </p:txBody>
        </p:sp>
        <p:sp>
          <p:nvSpPr>
            <p:cNvPr id="8" name="Text Placeholder 3">
              <a:extLst>
                <a:ext uri="{FF2B5EF4-FFF2-40B4-BE49-F238E27FC236}">
                  <a16:creationId xmlns:a16="http://schemas.microsoft.com/office/drawing/2014/main" id="{51FA97CB-DFCD-6086-ECAD-F9155C747A39}"/>
                </a:ext>
              </a:extLst>
            </p:cNvPr>
            <p:cNvSpPr txBox="1">
              <a:spLocks/>
            </p:cNvSpPr>
            <p:nvPr/>
          </p:nvSpPr>
          <p:spPr>
            <a:xfrm>
              <a:off x="2486615" y="4488846"/>
              <a:ext cx="8901638" cy="1346235"/>
            </a:xfrm>
            <a:prstGeom prst="rect">
              <a:avLst/>
            </a:prstGeom>
            <a:solidFill>
              <a:schemeClr val="bg1">
                <a:lumMod val="95000"/>
              </a:schemeClr>
            </a:solidFill>
          </p:spPr>
          <p:txBody>
            <a:bodyPr vert="horz" lIns="180000" tIns="0" rIns="0" bIns="0" rtlCol="0" anchor="ctr" anchorCtr="0">
              <a:no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sz="1650" kern="1200">
                  <a:solidFill>
                    <a:schemeClr val="tx2"/>
                  </a:solidFill>
                  <a:latin typeface="+mn-lt"/>
                  <a:ea typeface="+mn-ea"/>
                  <a:cs typeface="+mn-cs"/>
                </a:defRPr>
              </a:lvl1pPr>
              <a:lvl2pPr marL="265113" marR="0" indent="-265113"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2pPr>
              <a:lvl3pPr marL="541338" marR="0" indent="-261938" algn="l" defTabSz="914400" rtl="0" eaLnBrk="1" fontAlgn="auto" latinLnBrk="0" hangingPunct="1">
                <a:lnSpc>
                  <a:spcPct val="100000"/>
                </a:lnSpc>
                <a:spcBef>
                  <a:spcPts val="500"/>
                </a:spcBef>
                <a:spcAft>
                  <a:spcPts val="300"/>
                </a:spcAft>
                <a:buClr>
                  <a:schemeClr val="tx2"/>
                </a:buClr>
                <a:buSzTx/>
                <a:buFont typeface="Verdana" panose="020B0604030504040204" pitchFamily="34" charset="0"/>
                <a:buChar char="–"/>
                <a:tabLst/>
                <a:defRPr sz="1650" kern="1200">
                  <a:solidFill>
                    <a:schemeClr val="tx2"/>
                  </a:solidFill>
                  <a:latin typeface="+mn-lt"/>
                  <a:ea typeface="+mn-ea"/>
                  <a:cs typeface="+mn-cs"/>
                </a:defRPr>
              </a:lvl3pPr>
              <a:lvl4pPr marL="806450" marR="0" indent="-276225"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4pPr>
              <a:lvl5pPr marL="0" marR="0" indent="0" algn="l" defTabSz="914400" rtl="0" eaLnBrk="1" fontAlgn="auto" latinLnBrk="0" hangingPunct="1">
                <a:lnSpc>
                  <a:spcPct val="100000"/>
                </a:lnSpc>
                <a:spcBef>
                  <a:spcPts val="500"/>
                </a:spcBef>
                <a:spcAft>
                  <a:spcPts val="300"/>
                </a:spcAft>
                <a:buClrTx/>
                <a:buSzTx/>
                <a:buFont typeface="Courier New" panose="02070309020205020404" pitchFamily="49" charset="0"/>
                <a:buNone/>
                <a:tabLst/>
                <a:defRPr sz="1800" b="0" kern="1200">
                  <a:solidFill>
                    <a:schemeClr val="accent1"/>
                  </a:solidFill>
                  <a:latin typeface="+mj-lt"/>
                  <a:ea typeface="+mn-ea"/>
                  <a:cs typeface="+mn-cs"/>
                </a:defRPr>
              </a:lvl5pPr>
              <a:lvl6pPr marL="263525" indent="-263525" algn="l" defTabSz="685800" rtl="0" eaLnBrk="1" latinLnBrk="0" hangingPunct="1">
                <a:lnSpc>
                  <a:spcPct val="100000"/>
                </a:lnSpc>
                <a:spcBef>
                  <a:spcPts val="500"/>
                </a:spcBef>
                <a:spcAft>
                  <a:spcPts val="300"/>
                </a:spcAft>
                <a:buFont typeface="+mj-lt"/>
                <a:buAutoNum type="arabicPeriod"/>
                <a:defRPr sz="1650" kern="1200">
                  <a:solidFill>
                    <a:schemeClr val="tx2"/>
                  </a:solidFill>
                  <a:latin typeface="+mn-lt"/>
                  <a:ea typeface="+mn-ea"/>
                  <a:cs typeface="+mn-cs"/>
                </a:defRPr>
              </a:lvl6pPr>
              <a:lvl7pPr marL="541338" indent="-277813" algn="l" defTabSz="685800" rtl="0" eaLnBrk="1" latinLnBrk="0" hangingPunct="1">
                <a:lnSpc>
                  <a:spcPct val="100000"/>
                </a:lnSpc>
                <a:spcBef>
                  <a:spcPts val="500"/>
                </a:spcBef>
                <a:spcAft>
                  <a:spcPts val="300"/>
                </a:spcAft>
                <a:buFont typeface="+mj-lt"/>
                <a:buAutoNum type="alphaLcPeriod"/>
                <a:defRPr sz="1650" kern="1200">
                  <a:solidFill>
                    <a:schemeClr val="tx2"/>
                  </a:solidFill>
                  <a:latin typeface="+mn-lt"/>
                  <a:ea typeface="+mn-ea"/>
                  <a:cs typeface="+mn-cs"/>
                </a:defRPr>
              </a:lvl7pPr>
              <a:lvl8pPr marL="806450" indent="-254000" algn="l" defTabSz="685800" rtl="0" eaLnBrk="1" latinLnBrk="0" hangingPunct="1">
                <a:lnSpc>
                  <a:spcPct val="100000"/>
                </a:lnSpc>
                <a:spcBef>
                  <a:spcPts val="500"/>
                </a:spcBef>
                <a:spcAft>
                  <a:spcPts val="300"/>
                </a:spcAft>
                <a:buClr>
                  <a:schemeClr val="tx2"/>
                </a:buClr>
                <a:buFont typeface="+mj-lt"/>
                <a:buAutoNum type="romanLcPeriod"/>
                <a:defRPr sz="1650" kern="1200">
                  <a:solidFill>
                    <a:schemeClr val="tx2"/>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solidFill>
                    <a:schemeClr val="accent1"/>
                  </a:solidFill>
                </a:rPr>
                <a:t>The 2022 update (based on 2021/22 data). This presentation. Report released 16 March 2023.</a:t>
              </a:r>
            </a:p>
            <a:p>
              <a:pPr marL="285750" indent="-285750">
                <a:buFont typeface="Arial" panose="020B0604020202020204" pitchFamily="34" charset="0"/>
                <a:buChar char="•"/>
              </a:pPr>
              <a:r>
                <a:rPr lang="en-US" sz="1600" dirty="0">
                  <a:solidFill>
                    <a:schemeClr val="accent1"/>
                  </a:solidFill>
                </a:rPr>
                <a:t>Great collaboration with state governments, MDBA and industry professionals again.</a:t>
              </a:r>
            </a:p>
            <a:p>
              <a:pPr marL="285750" indent="-285750">
                <a:buFont typeface="Arial" panose="020B0604020202020204" pitchFamily="34" charset="0"/>
                <a:buChar char="•"/>
              </a:pPr>
              <a:r>
                <a:rPr lang="en-US" sz="1600" dirty="0">
                  <a:solidFill>
                    <a:schemeClr val="accent1"/>
                  </a:solidFill>
                </a:rPr>
                <a:t>Further data improvements, particularly water usage data in the Victorian lower Murray, and updated crop area data.</a:t>
              </a:r>
            </a:p>
          </p:txBody>
        </p:sp>
      </p:grpSp>
    </p:spTree>
    <p:extLst>
      <p:ext uri="{BB962C8B-B14F-4D97-AF65-F5344CB8AC3E}">
        <p14:creationId xmlns:p14="http://schemas.microsoft.com/office/powerpoint/2010/main" val="44231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view, sitting, empty, riding&#10;&#10;Description automatically generated">
            <a:extLst>
              <a:ext uri="{FF2B5EF4-FFF2-40B4-BE49-F238E27FC236}">
                <a16:creationId xmlns:a16="http://schemas.microsoft.com/office/drawing/2014/main" id="{714D480B-C2FC-46BE-B446-427063A39E14}"/>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5588" r="15588"/>
          <a:stretch>
            <a:fillRect/>
          </a:stretch>
        </p:blipFill>
        <p:spPr/>
      </p:pic>
      <p:sp>
        <p:nvSpPr>
          <p:cNvPr id="2" name="Title 1">
            <a:extLst>
              <a:ext uri="{FF2B5EF4-FFF2-40B4-BE49-F238E27FC236}">
                <a16:creationId xmlns:a16="http://schemas.microsoft.com/office/drawing/2014/main" id="{1FFA55EB-0B66-4B57-AF0A-5039C395A383}"/>
              </a:ext>
            </a:extLst>
          </p:cNvPr>
          <p:cNvSpPr>
            <a:spLocks noGrp="1"/>
          </p:cNvSpPr>
          <p:nvPr>
            <p:ph type="title"/>
          </p:nvPr>
        </p:nvSpPr>
        <p:spPr>
          <a:xfrm>
            <a:off x="806400" y="2350800"/>
            <a:ext cx="4531288" cy="1163395"/>
          </a:xfrm>
        </p:spPr>
        <p:txBody>
          <a:bodyPr/>
          <a:lstStyle/>
          <a:p>
            <a:pPr>
              <a:spcAft>
                <a:spcPts val="600"/>
              </a:spcAft>
            </a:pPr>
            <a:r>
              <a:rPr lang="en-US" dirty="0"/>
              <a:t>How can water available and permanent horticulture demand be estimated?</a:t>
            </a:r>
          </a:p>
        </p:txBody>
      </p:sp>
      <p:sp>
        <p:nvSpPr>
          <p:cNvPr id="5" name="Text Placeholder 4">
            <a:extLst>
              <a:ext uri="{FF2B5EF4-FFF2-40B4-BE49-F238E27FC236}">
                <a16:creationId xmlns:a16="http://schemas.microsoft.com/office/drawing/2014/main" id="{88E346FD-7172-4CD5-90A0-6C960D43E308}"/>
              </a:ext>
            </a:extLst>
          </p:cNvPr>
          <p:cNvSpPr>
            <a:spLocks noGrp="1"/>
          </p:cNvSpPr>
          <p:nvPr>
            <p:ph type="body" sz="quarter" idx="14"/>
          </p:nvPr>
        </p:nvSpPr>
        <p:spPr/>
        <p:txBody>
          <a:bodyPr/>
          <a:lstStyle/>
          <a:p>
            <a:endParaRPr lang="en-AU"/>
          </a:p>
        </p:txBody>
      </p:sp>
      <p:sp>
        <p:nvSpPr>
          <p:cNvPr id="10" name="TextBox 9">
            <a:extLst>
              <a:ext uri="{FF2B5EF4-FFF2-40B4-BE49-F238E27FC236}">
                <a16:creationId xmlns:a16="http://schemas.microsoft.com/office/drawing/2014/main" id="{49C7D6EA-D61D-5AF3-4D81-5E625A557034}"/>
              </a:ext>
            </a:extLst>
          </p:cNvPr>
          <p:cNvSpPr txBox="1"/>
          <p:nvPr/>
        </p:nvSpPr>
        <p:spPr>
          <a:xfrm>
            <a:off x="734787" y="4825301"/>
            <a:ext cx="5050193" cy="1200329"/>
          </a:xfrm>
          <a:prstGeom prst="rect">
            <a:avLst/>
          </a:prstGeom>
          <a:noFill/>
        </p:spPr>
        <p:txBody>
          <a:bodyPr wrap="square">
            <a:spAutoFit/>
          </a:bodyPr>
          <a:lstStyle/>
          <a:p>
            <a:r>
              <a:rPr lang="en-AU" sz="12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Note: Water demand from permanent horticulture is the volume of water that permanent horticultural plantings could consume based on assumptions about the area of land under permanent horticulture plantings and water application rates for different permanent horticultural crops. This does not suggest that permanent horticulturalists will get the available water. </a:t>
            </a:r>
            <a:endParaRPr lang="en-AU" sz="1200" dirty="0">
              <a:solidFill>
                <a:schemeClr val="bg1"/>
              </a:solidFill>
            </a:endParaRPr>
          </a:p>
        </p:txBody>
      </p:sp>
    </p:spTree>
    <p:extLst>
      <p:ext uri="{BB962C8B-B14F-4D97-AF65-F5344CB8AC3E}">
        <p14:creationId xmlns:p14="http://schemas.microsoft.com/office/powerpoint/2010/main" val="192865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Left Bracket 41">
            <a:extLst>
              <a:ext uri="{FF2B5EF4-FFF2-40B4-BE49-F238E27FC236}">
                <a16:creationId xmlns:a16="http://schemas.microsoft.com/office/drawing/2014/main" id="{9D3DD397-CEED-41C7-511C-F5F226C97DEF}"/>
              </a:ext>
            </a:extLst>
          </p:cNvPr>
          <p:cNvSpPr/>
          <p:nvPr/>
        </p:nvSpPr>
        <p:spPr>
          <a:xfrm rot="10800000">
            <a:off x="9633289" y="697096"/>
            <a:ext cx="190800" cy="5400000"/>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 name="Title 3">
            <a:extLst>
              <a:ext uri="{FF2B5EF4-FFF2-40B4-BE49-F238E27FC236}">
                <a16:creationId xmlns:a16="http://schemas.microsoft.com/office/drawing/2014/main" id="{8C93B512-B076-4019-A466-5CD4F6AE3B0B}"/>
              </a:ext>
            </a:extLst>
          </p:cNvPr>
          <p:cNvSpPr>
            <a:spLocks noGrp="1"/>
          </p:cNvSpPr>
          <p:nvPr>
            <p:ph type="title"/>
          </p:nvPr>
        </p:nvSpPr>
        <p:spPr>
          <a:xfrm>
            <a:off x="806401" y="2073600"/>
            <a:ext cx="2218154" cy="664797"/>
          </a:xfrm>
        </p:spPr>
        <p:txBody>
          <a:bodyPr/>
          <a:lstStyle/>
          <a:p>
            <a:r>
              <a:rPr lang="en-AU" sz="2400" dirty="0"/>
              <a:t>Estimating water available</a:t>
            </a:r>
          </a:p>
        </p:txBody>
      </p:sp>
      <p:sp>
        <p:nvSpPr>
          <p:cNvPr id="11" name="Rectangle 10">
            <a:extLst>
              <a:ext uri="{FF2B5EF4-FFF2-40B4-BE49-F238E27FC236}">
                <a16:creationId xmlns:a16="http://schemas.microsoft.com/office/drawing/2014/main" id="{B5016BDD-55DB-4714-9EA0-F4DD88BA5A57}"/>
              </a:ext>
            </a:extLst>
          </p:cNvPr>
          <p:cNvSpPr/>
          <p:nvPr/>
        </p:nvSpPr>
        <p:spPr>
          <a:xfrm>
            <a:off x="3682261" y="1138331"/>
            <a:ext cx="1213270" cy="4619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Total Entitlement on Issue (2020-21)</a:t>
            </a:r>
          </a:p>
        </p:txBody>
      </p:sp>
      <p:sp>
        <p:nvSpPr>
          <p:cNvPr id="12" name="Rectangle 11">
            <a:extLst>
              <a:ext uri="{FF2B5EF4-FFF2-40B4-BE49-F238E27FC236}">
                <a16:creationId xmlns:a16="http://schemas.microsoft.com/office/drawing/2014/main" id="{D6F40F9E-8F67-4306-B37B-88641D9E86F3}"/>
              </a:ext>
            </a:extLst>
          </p:cNvPr>
          <p:cNvSpPr/>
          <p:nvPr/>
        </p:nvSpPr>
        <p:spPr>
          <a:xfrm>
            <a:off x="5001471" y="1138331"/>
            <a:ext cx="1213269" cy="60667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Environmental water holdings</a:t>
            </a:r>
          </a:p>
        </p:txBody>
      </p:sp>
      <p:sp>
        <p:nvSpPr>
          <p:cNvPr id="13" name="Rectangle 12">
            <a:extLst>
              <a:ext uri="{FF2B5EF4-FFF2-40B4-BE49-F238E27FC236}">
                <a16:creationId xmlns:a16="http://schemas.microsoft.com/office/drawing/2014/main" id="{811F9AAF-A151-4E79-A9D1-A53CD2C014E2}"/>
              </a:ext>
            </a:extLst>
          </p:cNvPr>
          <p:cNvSpPr/>
          <p:nvPr/>
        </p:nvSpPr>
        <p:spPr>
          <a:xfrm>
            <a:off x="6320681" y="1754692"/>
            <a:ext cx="1213269" cy="6066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Urban water holdings</a:t>
            </a:r>
          </a:p>
        </p:txBody>
      </p:sp>
      <p:sp>
        <p:nvSpPr>
          <p:cNvPr id="18" name="Plus Sign 17">
            <a:extLst>
              <a:ext uri="{FF2B5EF4-FFF2-40B4-BE49-F238E27FC236}">
                <a16:creationId xmlns:a16="http://schemas.microsoft.com/office/drawing/2014/main" id="{92943BA4-A013-409B-9310-C99D3796D72E}"/>
              </a:ext>
            </a:extLst>
          </p:cNvPr>
          <p:cNvSpPr/>
          <p:nvPr/>
        </p:nvSpPr>
        <p:spPr>
          <a:xfrm>
            <a:off x="9824158" y="1834002"/>
            <a:ext cx="374400" cy="37479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Minus Sign 1">
            <a:extLst>
              <a:ext uri="{FF2B5EF4-FFF2-40B4-BE49-F238E27FC236}">
                <a16:creationId xmlns:a16="http://schemas.microsoft.com/office/drawing/2014/main" id="{24F9DC91-0239-4FDE-A3D3-6E449D8F910F}"/>
              </a:ext>
            </a:extLst>
          </p:cNvPr>
          <p:cNvSpPr/>
          <p:nvPr/>
        </p:nvSpPr>
        <p:spPr>
          <a:xfrm>
            <a:off x="5346848" y="821090"/>
            <a:ext cx="522514" cy="317241"/>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Minus Sign 18">
            <a:extLst>
              <a:ext uri="{FF2B5EF4-FFF2-40B4-BE49-F238E27FC236}">
                <a16:creationId xmlns:a16="http://schemas.microsoft.com/office/drawing/2014/main" id="{D84AEFAB-D5DF-438B-AFF9-9D4BAB724DFB}"/>
              </a:ext>
            </a:extLst>
          </p:cNvPr>
          <p:cNvSpPr/>
          <p:nvPr/>
        </p:nvSpPr>
        <p:spPr>
          <a:xfrm>
            <a:off x="6666058" y="1441666"/>
            <a:ext cx="522514" cy="317241"/>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D2189126-0F72-4DFE-8A8C-D1AAF640FAD2}"/>
              </a:ext>
            </a:extLst>
          </p:cNvPr>
          <p:cNvSpPr/>
          <p:nvPr/>
        </p:nvSpPr>
        <p:spPr>
          <a:xfrm>
            <a:off x="10226827" y="1326870"/>
            <a:ext cx="1213269" cy="1763846"/>
          </a:xfrm>
          <a:prstGeom prst="rect">
            <a:avLst/>
          </a:prstGeom>
          <a:pattFill prst="wdDnDiag">
            <a:fgClr>
              <a:schemeClr val="accent3"/>
            </a:fgClr>
            <a:bgClr>
              <a:schemeClr val="bg1"/>
            </a:bgClr>
          </a:patt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Allocations made available to the market</a:t>
            </a:r>
          </a:p>
        </p:txBody>
      </p:sp>
      <p:sp>
        <p:nvSpPr>
          <p:cNvPr id="3" name="Multiplication Sign 2">
            <a:extLst>
              <a:ext uri="{FF2B5EF4-FFF2-40B4-BE49-F238E27FC236}">
                <a16:creationId xmlns:a16="http://schemas.microsoft.com/office/drawing/2014/main" id="{7682C890-A5C9-40D9-8F97-AAE34B1DEB4B}"/>
              </a:ext>
            </a:extLst>
          </p:cNvPr>
          <p:cNvSpPr/>
          <p:nvPr/>
        </p:nvSpPr>
        <p:spPr>
          <a:xfrm>
            <a:off x="7774409" y="1834002"/>
            <a:ext cx="429208" cy="42938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Arrow: Notched Right 6">
            <a:extLst>
              <a:ext uri="{FF2B5EF4-FFF2-40B4-BE49-F238E27FC236}">
                <a16:creationId xmlns:a16="http://schemas.microsoft.com/office/drawing/2014/main" id="{E2830B52-78ED-4997-AF3E-D09F4215D78C}"/>
              </a:ext>
            </a:extLst>
          </p:cNvPr>
          <p:cNvSpPr/>
          <p:nvPr/>
        </p:nvSpPr>
        <p:spPr>
          <a:xfrm rot="5400000">
            <a:off x="8615024" y="2603801"/>
            <a:ext cx="867747" cy="5901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Left Bracket 7">
            <a:extLst>
              <a:ext uri="{FF2B5EF4-FFF2-40B4-BE49-F238E27FC236}">
                <a16:creationId xmlns:a16="http://schemas.microsoft.com/office/drawing/2014/main" id="{E4E02960-4DBF-4A8A-9805-18AE018CC4C1}"/>
              </a:ext>
            </a:extLst>
          </p:cNvPr>
          <p:cNvSpPr/>
          <p:nvPr/>
        </p:nvSpPr>
        <p:spPr>
          <a:xfrm>
            <a:off x="3508237" y="697095"/>
            <a:ext cx="190287" cy="5400000"/>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nvGrpSpPr>
          <p:cNvPr id="45" name="Group 44">
            <a:extLst>
              <a:ext uri="{FF2B5EF4-FFF2-40B4-BE49-F238E27FC236}">
                <a16:creationId xmlns:a16="http://schemas.microsoft.com/office/drawing/2014/main" id="{C037C92F-5D4E-5044-5CE7-E8E19496A665}"/>
              </a:ext>
            </a:extLst>
          </p:cNvPr>
          <p:cNvGrpSpPr/>
          <p:nvPr/>
        </p:nvGrpSpPr>
        <p:grpSpPr>
          <a:xfrm>
            <a:off x="8222144" y="1600286"/>
            <a:ext cx="1500825" cy="828000"/>
            <a:chOff x="8222144" y="1600286"/>
            <a:chExt cx="1500825" cy="828000"/>
          </a:xfrm>
        </p:grpSpPr>
        <p:sp>
          <p:nvSpPr>
            <p:cNvPr id="22" name="Rectangle 21">
              <a:extLst>
                <a:ext uri="{FF2B5EF4-FFF2-40B4-BE49-F238E27FC236}">
                  <a16:creationId xmlns:a16="http://schemas.microsoft.com/office/drawing/2014/main" id="{5656D694-B027-457C-8048-CB5F441CEFB4}"/>
                </a:ext>
              </a:extLst>
            </p:cNvPr>
            <p:cNvSpPr/>
            <p:nvPr/>
          </p:nvSpPr>
          <p:spPr>
            <a:xfrm>
              <a:off x="8365922" y="1754331"/>
              <a:ext cx="1213269" cy="559925"/>
            </a:xfrm>
            <a:prstGeom prst="rect">
              <a:avLst/>
            </a:prstGeom>
            <a:no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End of season allocations</a:t>
              </a:r>
            </a:p>
          </p:txBody>
        </p:sp>
        <p:grpSp>
          <p:nvGrpSpPr>
            <p:cNvPr id="10" name="Group 9">
              <a:extLst>
                <a:ext uri="{FF2B5EF4-FFF2-40B4-BE49-F238E27FC236}">
                  <a16:creationId xmlns:a16="http://schemas.microsoft.com/office/drawing/2014/main" id="{9BB92BB7-CCEF-4040-BAB2-6AD3EE67F26C}"/>
                </a:ext>
              </a:extLst>
            </p:cNvPr>
            <p:cNvGrpSpPr/>
            <p:nvPr/>
          </p:nvGrpSpPr>
          <p:grpSpPr>
            <a:xfrm>
              <a:off x="8222144" y="1600286"/>
              <a:ext cx="1500825" cy="828000"/>
              <a:chOff x="8222144" y="1600286"/>
              <a:chExt cx="1500825" cy="828000"/>
            </a:xfrm>
          </p:grpSpPr>
          <p:sp>
            <p:nvSpPr>
              <p:cNvPr id="37" name="Left Bracket 36">
                <a:extLst>
                  <a:ext uri="{FF2B5EF4-FFF2-40B4-BE49-F238E27FC236}">
                    <a16:creationId xmlns:a16="http://schemas.microsoft.com/office/drawing/2014/main" id="{7F2A43D7-A963-437D-ABB8-A933CF04B50F}"/>
                  </a:ext>
                </a:extLst>
              </p:cNvPr>
              <p:cNvSpPr/>
              <p:nvPr/>
            </p:nvSpPr>
            <p:spPr>
              <a:xfrm>
                <a:off x="8222144" y="1600286"/>
                <a:ext cx="190800" cy="828000"/>
              </a:xfrm>
              <a:prstGeom prst="leftBracket">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8" name="Left Bracket 37">
                <a:extLst>
                  <a:ext uri="{FF2B5EF4-FFF2-40B4-BE49-F238E27FC236}">
                    <a16:creationId xmlns:a16="http://schemas.microsoft.com/office/drawing/2014/main" id="{0333326D-BE96-47D4-BD33-12E238003A3E}"/>
                  </a:ext>
                </a:extLst>
              </p:cNvPr>
              <p:cNvSpPr/>
              <p:nvPr/>
            </p:nvSpPr>
            <p:spPr>
              <a:xfrm rot="10800000">
                <a:off x="9532169" y="1600286"/>
                <a:ext cx="190800" cy="828000"/>
              </a:xfrm>
              <a:prstGeom prst="leftBracket">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grpSp>
      <p:grpSp>
        <p:nvGrpSpPr>
          <p:cNvPr id="44" name="Group 43">
            <a:extLst>
              <a:ext uri="{FF2B5EF4-FFF2-40B4-BE49-F238E27FC236}">
                <a16:creationId xmlns:a16="http://schemas.microsoft.com/office/drawing/2014/main" id="{DF6F16C7-6595-5407-85FD-BF6383ACFA68}"/>
              </a:ext>
            </a:extLst>
          </p:cNvPr>
          <p:cNvGrpSpPr/>
          <p:nvPr/>
        </p:nvGrpSpPr>
        <p:grpSpPr>
          <a:xfrm>
            <a:off x="5405678" y="3381743"/>
            <a:ext cx="6007687" cy="2654553"/>
            <a:chOff x="5405678" y="3464039"/>
            <a:chExt cx="6007687" cy="2654553"/>
          </a:xfrm>
        </p:grpSpPr>
        <p:grpSp>
          <p:nvGrpSpPr>
            <p:cNvPr id="41" name="Group 40">
              <a:extLst>
                <a:ext uri="{FF2B5EF4-FFF2-40B4-BE49-F238E27FC236}">
                  <a16:creationId xmlns:a16="http://schemas.microsoft.com/office/drawing/2014/main" id="{A981B30C-2C40-ACB6-D4FB-F502A5685F59}"/>
                </a:ext>
              </a:extLst>
            </p:cNvPr>
            <p:cNvGrpSpPr/>
            <p:nvPr/>
          </p:nvGrpSpPr>
          <p:grpSpPr>
            <a:xfrm>
              <a:off x="5830845" y="3464039"/>
              <a:ext cx="5582520" cy="2654553"/>
              <a:chOff x="6134561" y="3510694"/>
              <a:chExt cx="5582520" cy="2654553"/>
            </a:xfrm>
          </p:grpSpPr>
          <p:grpSp>
            <p:nvGrpSpPr>
              <p:cNvPr id="6" name="Group 5">
                <a:extLst>
                  <a:ext uri="{FF2B5EF4-FFF2-40B4-BE49-F238E27FC236}">
                    <a16:creationId xmlns:a16="http://schemas.microsoft.com/office/drawing/2014/main" id="{CFE867BF-3046-4B1B-BA77-72FB65EB3C84}"/>
                  </a:ext>
                </a:extLst>
              </p:cNvPr>
              <p:cNvGrpSpPr/>
              <p:nvPr/>
            </p:nvGrpSpPr>
            <p:grpSpPr>
              <a:xfrm>
                <a:off x="6134561" y="3510694"/>
                <a:ext cx="5582520" cy="2113874"/>
                <a:chOff x="5523441" y="3750006"/>
                <a:chExt cx="5582520" cy="2113874"/>
              </a:xfrm>
              <a:solidFill>
                <a:schemeClr val="accent2">
                  <a:lumMod val="20000"/>
                  <a:lumOff val="80000"/>
                </a:schemeClr>
              </a:solidFill>
            </p:grpSpPr>
            <p:sp>
              <p:nvSpPr>
                <p:cNvPr id="16" name="Rectangle 15">
                  <a:extLst>
                    <a:ext uri="{FF2B5EF4-FFF2-40B4-BE49-F238E27FC236}">
                      <a16:creationId xmlns:a16="http://schemas.microsoft.com/office/drawing/2014/main" id="{3F61DD50-173C-4544-A2B6-04E6F5887F28}"/>
                    </a:ext>
                  </a:extLst>
                </p:cNvPr>
                <p:cNvSpPr/>
                <p:nvPr/>
              </p:nvSpPr>
              <p:spPr>
                <a:xfrm>
                  <a:off x="7244127" y="3750006"/>
                  <a:ext cx="3861832" cy="4691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Wet – similar to 2011-12</a:t>
                  </a:r>
                </a:p>
              </p:txBody>
            </p:sp>
            <p:pic>
              <p:nvPicPr>
                <p:cNvPr id="23" name="Graphic 22">
                  <a:extLst>
                    <a:ext uri="{FF2B5EF4-FFF2-40B4-BE49-F238E27FC236}">
                      <a16:creationId xmlns:a16="http://schemas.microsoft.com/office/drawing/2014/main" id="{A8C437F7-D04B-457D-9D94-769175C63B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23441" y="3750006"/>
                  <a:ext cx="346244" cy="469106"/>
                </a:xfrm>
                <a:prstGeom prst="rect">
                  <a:avLst/>
                </a:prstGeom>
              </p:spPr>
            </p:pic>
            <p:pic>
              <p:nvPicPr>
                <p:cNvPr id="24" name="Graphic 23">
                  <a:extLst>
                    <a:ext uri="{FF2B5EF4-FFF2-40B4-BE49-F238E27FC236}">
                      <a16:creationId xmlns:a16="http://schemas.microsoft.com/office/drawing/2014/main" id="{C450B165-A91D-4467-947B-52F495A7D7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71309" y="4298262"/>
                  <a:ext cx="346244" cy="469106"/>
                </a:xfrm>
                <a:prstGeom prst="rect">
                  <a:avLst/>
                </a:prstGeom>
              </p:spPr>
            </p:pic>
            <p:pic>
              <p:nvPicPr>
                <p:cNvPr id="25" name="Graphic 24">
                  <a:extLst>
                    <a:ext uri="{FF2B5EF4-FFF2-40B4-BE49-F238E27FC236}">
                      <a16:creationId xmlns:a16="http://schemas.microsoft.com/office/drawing/2014/main" id="{6A07F4B4-DCE4-45BE-AE47-E9C4EEB883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09852" y="4846518"/>
                  <a:ext cx="346244" cy="469106"/>
                </a:xfrm>
                <a:prstGeom prst="rect">
                  <a:avLst/>
                </a:prstGeom>
              </p:spPr>
            </p:pic>
            <p:pic>
              <p:nvPicPr>
                <p:cNvPr id="26" name="Graphic 25">
                  <a:extLst>
                    <a:ext uri="{FF2B5EF4-FFF2-40B4-BE49-F238E27FC236}">
                      <a16:creationId xmlns:a16="http://schemas.microsoft.com/office/drawing/2014/main" id="{2C0845C9-D92A-4F1A-90FB-4E32E1C6E5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57717" y="5394774"/>
                  <a:ext cx="346244" cy="469106"/>
                </a:xfrm>
                <a:prstGeom prst="rect">
                  <a:avLst/>
                </a:prstGeom>
              </p:spPr>
            </p:pic>
            <p:pic>
              <p:nvPicPr>
                <p:cNvPr id="27" name="Graphic 26">
                  <a:extLst>
                    <a:ext uri="{FF2B5EF4-FFF2-40B4-BE49-F238E27FC236}">
                      <a16:creationId xmlns:a16="http://schemas.microsoft.com/office/drawing/2014/main" id="{97BB34D8-0AF1-497D-A70D-2E44A4295B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48608" y="3750006"/>
                  <a:ext cx="346244" cy="469106"/>
                </a:xfrm>
                <a:prstGeom prst="rect">
                  <a:avLst/>
                </a:prstGeom>
              </p:spPr>
            </p:pic>
            <p:pic>
              <p:nvPicPr>
                <p:cNvPr id="28" name="Graphic 27">
                  <a:extLst>
                    <a:ext uri="{FF2B5EF4-FFF2-40B4-BE49-F238E27FC236}">
                      <a16:creationId xmlns:a16="http://schemas.microsoft.com/office/drawing/2014/main" id="{45BC5742-8BDA-4C1F-8C38-CB69541604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96476" y="4298262"/>
                  <a:ext cx="346244" cy="469106"/>
                </a:xfrm>
                <a:prstGeom prst="rect">
                  <a:avLst/>
                </a:prstGeom>
              </p:spPr>
            </p:pic>
            <p:pic>
              <p:nvPicPr>
                <p:cNvPr id="29" name="Graphic 28">
                  <a:extLst>
                    <a:ext uri="{FF2B5EF4-FFF2-40B4-BE49-F238E27FC236}">
                      <a16:creationId xmlns:a16="http://schemas.microsoft.com/office/drawing/2014/main" id="{EC351D9D-0ED7-4AAA-B3E6-2C5ECA8D6A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35019" y="4846518"/>
                  <a:ext cx="346244" cy="469106"/>
                </a:xfrm>
                <a:prstGeom prst="rect">
                  <a:avLst/>
                </a:prstGeom>
              </p:spPr>
            </p:pic>
            <p:pic>
              <p:nvPicPr>
                <p:cNvPr id="30" name="Graphic 29">
                  <a:extLst>
                    <a:ext uri="{FF2B5EF4-FFF2-40B4-BE49-F238E27FC236}">
                      <a16:creationId xmlns:a16="http://schemas.microsoft.com/office/drawing/2014/main" id="{6423F8CB-B5D9-42F4-9F14-DE30CE0F1E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73775" y="3750006"/>
                  <a:ext cx="346244" cy="469106"/>
                </a:xfrm>
                <a:prstGeom prst="rect">
                  <a:avLst/>
                </a:prstGeom>
              </p:spPr>
            </p:pic>
            <p:pic>
              <p:nvPicPr>
                <p:cNvPr id="31" name="Graphic 30">
                  <a:extLst>
                    <a:ext uri="{FF2B5EF4-FFF2-40B4-BE49-F238E27FC236}">
                      <a16:creationId xmlns:a16="http://schemas.microsoft.com/office/drawing/2014/main" id="{63FAFD59-1D0E-44AC-A448-6329DC633A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21643" y="4298262"/>
                  <a:ext cx="346244" cy="469106"/>
                </a:xfrm>
                <a:prstGeom prst="rect">
                  <a:avLst/>
                </a:prstGeom>
              </p:spPr>
            </p:pic>
            <p:pic>
              <p:nvPicPr>
                <p:cNvPr id="32" name="Graphic 31">
                  <a:extLst>
                    <a:ext uri="{FF2B5EF4-FFF2-40B4-BE49-F238E27FC236}">
                      <a16:creationId xmlns:a16="http://schemas.microsoft.com/office/drawing/2014/main" id="{1874082E-9C20-4A71-ADB5-CC96A23FC3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98942" y="3750006"/>
                  <a:ext cx="346244" cy="469106"/>
                </a:xfrm>
                <a:prstGeom prst="rect">
                  <a:avLst/>
                </a:prstGeom>
              </p:spPr>
            </p:pic>
            <p:sp>
              <p:nvSpPr>
                <p:cNvPr id="33" name="Rectangle 32">
                  <a:extLst>
                    <a:ext uri="{FF2B5EF4-FFF2-40B4-BE49-F238E27FC236}">
                      <a16:creationId xmlns:a16="http://schemas.microsoft.com/office/drawing/2014/main" id="{C85880C1-3536-42F5-A554-98FB06900CF3}"/>
                    </a:ext>
                  </a:extLst>
                </p:cNvPr>
                <p:cNvSpPr/>
                <p:nvPr/>
              </p:nvSpPr>
              <p:spPr>
                <a:xfrm>
                  <a:off x="7244126" y="4298262"/>
                  <a:ext cx="3861833" cy="4691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Average – similar to 2014-15</a:t>
                  </a:r>
                </a:p>
              </p:txBody>
            </p:sp>
            <p:sp>
              <p:nvSpPr>
                <p:cNvPr id="34" name="Rectangle 33">
                  <a:extLst>
                    <a:ext uri="{FF2B5EF4-FFF2-40B4-BE49-F238E27FC236}">
                      <a16:creationId xmlns:a16="http://schemas.microsoft.com/office/drawing/2014/main" id="{E5F1F6B5-0E4C-4A47-9EAD-8AFA85E6FDF7}"/>
                    </a:ext>
                  </a:extLst>
                </p:cNvPr>
                <p:cNvSpPr/>
                <p:nvPr/>
              </p:nvSpPr>
              <p:spPr>
                <a:xfrm>
                  <a:off x="7244127" y="4846518"/>
                  <a:ext cx="3861833" cy="4691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Dry – similar to 2015-16</a:t>
                  </a:r>
                </a:p>
              </p:txBody>
            </p:sp>
            <p:sp>
              <p:nvSpPr>
                <p:cNvPr id="35" name="Rectangle 34">
                  <a:extLst>
                    <a:ext uri="{FF2B5EF4-FFF2-40B4-BE49-F238E27FC236}">
                      <a16:creationId xmlns:a16="http://schemas.microsoft.com/office/drawing/2014/main" id="{0AF5C770-A322-4D94-92E1-C614086D4A0A}"/>
                    </a:ext>
                  </a:extLst>
                </p:cNvPr>
                <p:cNvSpPr/>
                <p:nvPr/>
              </p:nvSpPr>
              <p:spPr>
                <a:xfrm>
                  <a:off x="7244127" y="5387197"/>
                  <a:ext cx="3861834" cy="4691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Moderately Dry – similar to 2019-20</a:t>
                  </a:r>
                </a:p>
              </p:txBody>
            </p:sp>
          </p:grpSp>
          <p:pic>
            <p:nvPicPr>
              <p:cNvPr id="14" name="Graphic 13">
                <a:extLst>
                  <a:ext uri="{FF2B5EF4-FFF2-40B4-BE49-F238E27FC236}">
                    <a16:creationId xmlns:a16="http://schemas.microsoft.com/office/drawing/2014/main" id="{9452DFBA-FBFE-AF39-3248-B22071DDC7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68835" y="5696141"/>
                <a:ext cx="346244" cy="469106"/>
              </a:xfrm>
              <a:prstGeom prst="rect">
                <a:avLst/>
              </a:prstGeom>
            </p:spPr>
          </p:pic>
          <p:sp>
            <p:nvSpPr>
              <p:cNvPr id="15" name="Rectangle 14">
                <a:extLst>
                  <a:ext uri="{FF2B5EF4-FFF2-40B4-BE49-F238E27FC236}">
                    <a16:creationId xmlns:a16="http://schemas.microsoft.com/office/drawing/2014/main" id="{7626301C-5BB0-D486-F3C4-C624C1529624}"/>
                  </a:ext>
                </a:extLst>
              </p:cNvPr>
              <p:cNvSpPr/>
              <p:nvPr/>
            </p:nvSpPr>
            <p:spPr>
              <a:xfrm>
                <a:off x="7855245" y="5688564"/>
                <a:ext cx="3861834" cy="4691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Extreme Dry – similar to 2007-08</a:t>
                </a:r>
              </a:p>
            </p:txBody>
          </p:sp>
        </p:grpSp>
        <p:pic>
          <p:nvPicPr>
            <p:cNvPr id="17" name="Graphic 16">
              <a:extLst>
                <a:ext uri="{FF2B5EF4-FFF2-40B4-BE49-F238E27FC236}">
                  <a16:creationId xmlns:a16="http://schemas.microsoft.com/office/drawing/2014/main" id="{6369D958-6003-AF68-54A5-4F013DA951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5678" y="3464039"/>
              <a:ext cx="346244" cy="469106"/>
            </a:xfrm>
            <a:prstGeom prst="rect">
              <a:avLst/>
            </a:prstGeom>
          </p:spPr>
        </p:pic>
        <p:pic>
          <p:nvPicPr>
            <p:cNvPr id="21" name="Graphic 20">
              <a:extLst>
                <a:ext uri="{FF2B5EF4-FFF2-40B4-BE49-F238E27FC236}">
                  <a16:creationId xmlns:a16="http://schemas.microsoft.com/office/drawing/2014/main" id="{086162E3-6392-CBC1-15A9-DDBE167DBA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30845" y="4012295"/>
              <a:ext cx="346244" cy="469106"/>
            </a:xfrm>
            <a:prstGeom prst="rect">
              <a:avLst/>
            </a:prstGeom>
          </p:spPr>
        </p:pic>
        <p:pic>
          <p:nvPicPr>
            <p:cNvPr id="39" name="Graphic 38">
              <a:extLst>
                <a:ext uri="{FF2B5EF4-FFF2-40B4-BE49-F238E27FC236}">
                  <a16:creationId xmlns:a16="http://schemas.microsoft.com/office/drawing/2014/main" id="{543E9B8F-A012-0B1E-F418-6A51FB1922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77355" y="4560551"/>
              <a:ext cx="346244" cy="469106"/>
            </a:xfrm>
            <a:prstGeom prst="rect">
              <a:avLst/>
            </a:prstGeom>
          </p:spPr>
        </p:pic>
        <p:pic>
          <p:nvPicPr>
            <p:cNvPr id="40" name="Graphic 39">
              <a:extLst>
                <a:ext uri="{FF2B5EF4-FFF2-40B4-BE49-F238E27FC236}">
                  <a16:creationId xmlns:a16="http://schemas.microsoft.com/office/drawing/2014/main" id="{1C64F8CE-0DB0-7117-801A-867862E1D3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24578" y="5101230"/>
              <a:ext cx="346244" cy="469106"/>
            </a:xfrm>
            <a:prstGeom prst="rect">
              <a:avLst/>
            </a:prstGeom>
          </p:spPr>
        </p:pic>
      </p:grpSp>
      <p:grpSp>
        <p:nvGrpSpPr>
          <p:cNvPr id="46" name="Group 45">
            <a:extLst>
              <a:ext uri="{FF2B5EF4-FFF2-40B4-BE49-F238E27FC236}">
                <a16:creationId xmlns:a16="http://schemas.microsoft.com/office/drawing/2014/main" id="{A6268B6A-9F33-4A06-3ED7-9043781F96A3}"/>
              </a:ext>
            </a:extLst>
          </p:cNvPr>
          <p:cNvGrpSpPr/>
          <p:nvPr/>
        </p:nvGrpSpPr>
        <p:grpSpPr>
          <a:xfrm>
            <a:off x="3611157" y="821090"/>
            <a:ext cx="4063148" cy="5123064"/>
            <a:chOff x="3611157" y="821090"/>
            <a:chExt cx="4063148" cy="5123064"/>
          </a:xfrm>
        </p:grpSpPr>
        <p:sp>
          <p:nvSpPr>
            <p:cNvPr id="36" name="Left Bracket 35">
              <a:extLst>
                <a:ext uri="{FF2B5EF4-FFF2-40B4-BE49-F238E27FC236}">
                  <a16:creationId xmlns:a16="http://schemas.microsoft.com/office/drawing/2014/main" id="{FF942B85-CE8E-4BDF-8890-AD0926C2C3AC}"/>
                </a:ext>
              </a:extLst>
            </p:cNvPr>
            <p:cNvSpPr/>
            <p:nvPr/>
          </p:nvSpPr>
          <p:spPr>
            <a:xfrm rot="10800000">
              <a:off x="7483505" y="821090"/>
              <a:ext cx="190800" cy="1671325"/>
            </a:xfrm>
            <a:prstGeom prst="leftBracket">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3" name="Left Bracket 42">
              <a:extLst>
                <a:ext uri="{FF2B5EF4-FFF2-40B4-BE49-F238E27FC236}">
                  <a16:creationId xmlns:a16="http://schemas.microsoft.com/office/drawing/2014/main" id="{B084808B-5065-4030-DBF2-75FDB33248FA}"/>
                </a:ext>
              </a:extLst>
            </p:cNvPr>
            <p:cNvSpPr/>
            <p:nvPr/>
          </p:nvSpPr>
          <p:spPr>
            <a:xfrm>
              <a:off x="3611157" y="821354"/>
              <a:ext cx="190800" cy="5122800"/>
            </a:xfrm>
            <a:prstGeom prst="leftBracket">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Tree>
    <p:extLst>
      <p:ext uri="{BB962C8B-B14F-4D97-AF65-F5344CB8AC3E}">
        <p14:creationId xmlns:p14="http://schemas.microsoft.com/office/powerpoint/2010/main" val="287865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1" grpId="0" animBg="1"/>
      <p:bldP spid="12" grpId="0" animBg="1"/>
      <p:bldP spid="13" grpId="0" animBg="1"/>
      <p:bldP spid="18" grpId="0" animBg="1"/>
      <p:bldP spid="2" grpId="0" animBg="1"/>
      <p:bldP spid="19" grpId="0" animBg="1"/>
      <p:bldP spid="20" grpId="0" animBg="1"/>
      <p:bldP spid="3"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93B512-B076-4019-A466-5CD4F6AE3B0B}"/>
              </a:ext>
            </a:extLst>
          </p:cNvPr>
          <p:cNvSpPr>
            <a:spLocks noGrp="1"/>
          </p:cNvSpPr>
          <p:nvPr>
            <p:ph type="title"/>
          </p:nvPr>
        </p:nvSpPr>
        <p:spPr>
          <a:xfrm>
            <a:off x="806400" y="2074763"/>
            <a:ext cx="2248677" cy="664797"/>
          </a:xfrm>
        </p:spPr>
        <p:txBody>
          <a:bodyPr/>
          <a:lstStyle/>
          <a:p>
            <a:r>
              <a:rPr lang="en-AU" sz="2400" dirty="0"/>
              <a:t>Estimating water demand</a:t>
            </a:r>
          </a:p>
        </p:txBody>
      </p:sp>
      <p:sp>
        <p:nvSpPr>
          <p:cNvPr id="5" name="Text Placeholder 4">
            <a:extLst>
              <a:ext uri="{FF2B5EF4-FFF2-40B4-BE49-F238E27FC236}">
                <a16:creationId xmlns:a16="http://schemas.microsoft.com/office/drawing/2014/main" id="{068C2CDF-7F8B-4DD9-BC31-13226D40B7FC}"/>
              </a:ext>
            </a:extLst>
          </p:cNvPr>
          <p:cNvSpPr>
            <a:spLocks noGrp="1"/>
          </p:cNvSpPr>
          <p:nvPr>
            <p:ph type="body" sz="quarter" idx="10"/>
          </p:nvPr>
        </p:nvSpPr>
        <p:spPr>
          <a:xfrm>
            <a:off x="806400" y="3035104"/>
            <a:ext cx="2315802" cy="1846659"/>
          </a:xfrm>
        </p:spPr>
        <p:txBody>
          <a:bodyPr/>
          <a:lstStyle/>
          <a:p>
            <a:r>
              <a:rPr lang="en-AU" dirty="0"/>
              <a:t>Estimates 2 and 3 are the focus because they include permanent plantings at full maturity.</a:t>
            </a:r>
          </a:p>
        </p:txBody>
      </p:sp>
      <p:sp>
        <p:nvSpPr>
          <p:cNvPr id="11" name="Rectangle 10">
            <a:extLst>
              <a:ext uri="{FF2B5EF4-FFF2-40B4-BE49-F238E27FC236}">
                <a16:creationId xmlns:a16="http://schemas.microsoft.com/office/drawing/2014/main" id="{B5016BDD-55DB-4714-9EA0-F4DD88BA5A57}"/>
              </a:ext>
            </a:extLst>
          </p:cNvPr>
          <p:cNvSpPr/>
          <p:nvPr/>
        </p:nvSpPr>
        <p:spPr>
          <a:xfrm>
            <a:off x="7152540" y="2611316"/>
            <a:ext cx="2619141" cy="314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2020-21 actual water usage by permanent horticulture</a:t>
            </a:r>
          </a:p>
          <a:p>
            <a:pPr algn="ctr"/>
            <a:r>
              <a:rPr lang="en-AU" sz="1600" dirty="0"/>
              <a:t>(from state entities)</a:t>
            </a:r>
          </a:p>
        </p:txBody>
      </p:sp>
      <p:sp>
        <p:nvSpPr>
          <p:cNvPr id="12" name="Rectangle 11">
            <a:extLst>
              <a:ext uri="{FF2B5EF4-FFF2-40B4-BE49-F238E27FC236}">
                <a16:creationId xmlns:a16="http://schemas.microsoft.com/office/drawing/2014/main" id="{D6F40F9E-8F67-4306-B37B-88641D9E86F3}"/>
              </a:ext>
            </a:extLst>
          </p:cNvPr>
          <p:cNvSpPr/>
          <p:nvPr/>
        </p:nvSpPr>
        <p:spPr>
          <a:xfrm>
            <a:off x="7152541" y="1899138"/>
            <a:ext cx="2619140" cy="60667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Estimated additional water demand from existing, immature almond, citrus and grape plantings</a:t>
            </a:r>
          </a:p>
        </p:txBody>
      </p:sp>
      <p:sp>
        <p:nvSpPr>
          <p:cNvPr id="13" name="Rectangle 12">
            <a:extLst>
              <a:ext uri="{FF2B5EF4-FFF2-40B4-BE49-F238E27FC236}">
                <a16:creationId xmlns:a16="http://schemas.microsoft.com/office/drawing/2014/main" id="{811F9AAF-A151-4E79-A9D1-A53CD2C014E2}"/>
              </a:ext>
            </a:extLst>
          </p:cNvPr>
          <p:cNvSpPr/>
          <p:nvPr/>
        </p:nvSpPr>
        <p:spPr>
          <a:xfrm>
            <a:off x="7152541" y="1186960"/>
            <a:ext cx="2619140" cy="6066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Estimated water demand from potential permanent horticulture developments</a:t>
            </a:r>
          </a:p>
        </p:txBody>
      </p:sp>
      <p:sp>
        <p:nvSpPr>
          <p:cNvPr id="14" name="Rectangle 13">
            <a:extLst>
              <a:ext uri="{FF2B5EF4-FFF2-40B4-BE49-F238E27FC236}">
                <a16:creationId xmlns:a16="http://schemas.microsoft.com/office/drawing/2014/main" id="{BDF59EC5-CAD3-40FE-90F6-318E45CC5BAF}"/>
              </a:ext>
            </a:extLst>
          </p:cNvPr>
          <p:cNvSpPr/>
          <p:nvPr/>
        </p:nvSpPr>
        <p:spPr>
          <a:xfrm>
            <a:off x="3754607" y="2611316"/>
            <a:ext cx="3265355" cy="6066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rPr>
              <a:t>Estimate 1: </a:t>
            </a:r>
            <a:r>
              <a:rPr lang="en-AU" sz="1600" dirty="0">
                <a:solidFill>
                  <a:schemeClr val="tx1"/>
                </a:solidFill>
              </a:rPr>
              <a:t>2020-21 water demand estimate</a:t>
            </a:r>
          </a:p>
        </p:txBody>
      </p:sp>
      <p:sp>
        <p:nvSpPr>
          <p:cNvPr id="15" name="Rectangle 14">
            <a:extLst>
              <a:ext uri="{FF2B5EF4-FFF2-40B4-BE49-F238E27FC236}">
                <a16:creationId xmlns:a16="http://schemas.microsoft.com/office/drawing/2014/main" id="{BDBC0499-BEA7-42B8-9786-891BABE6126F}"/>
              </a:ext>
            </a:extLst>
          </p:cNvPr>
          <p:cNvSpPr/>
          <p:nvPr/>
        </p:nvSpPr>
        <p:spPr>
          <a:xfrm>
            <a:off x="3750906" y="1899138"/>
            <a:ext cx="3265356" cy="60667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rPr>
              <a:t>Estimate 2: </a:t>
            </a:r>
            <a:r>
              <a:rPr lang="en-AU" sz="1600" dirty="0">
                <a:solidFill>
                  <a:schemeClr val="tx1"/>
                </a:solidFill>
              </a:rPr>
              <a:t>2020-21 water demand estimate (at full maturity)</a:t>
            </a:r>
          </a:p>
        </p:txBody>
      </p:sp>
      <p:sp>
        <p:nvSpPr>
          <p:cNvPr id="16" name="Rectangle 15">
            <a:extLst>
              <a:ext uri="{FF2B5EF4-FFF2-40B4-BE49-F238E27FC236}">
                <a16:creationId xmlns:a16="http://schemas.microsoft.com/office/drawing/2014/main" id="{3F61DD50-173C-4544-A2B6-04E6F5887F28}"/>
              </a:ext>
            </a:extLst>
          </p:cNvPr>
          <p:cNvSpPr/>
          <p:nvPr/>
        </p:nvSpPr>
        <p:spPr>
          <a:xfrm>
            <a:off x="3750906" y="1185111"/>
            <a:ext cx="3265356" cy="60667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rPr>
              <a:t>Estimate 3: </a:t>
            </a:r>
            <a:r>
              <a:rPr lang="en-AU" sz="1600" dirty="0">
                <a:solidFill>
                  <a:schemeClr val="tx1"/>
                </a:solidFill>
              </a:rPr>
              <a:t>Projected water demand estimate (at full maturity)</a:t>
            </a:r>
          </a:p>
        </p:txBody>
      </p:sp>
      <p:sp>
        <p:nvSpPr>
          <p:cNvPr id="17" name="Plus Sign 16">
            <a:extLst>
              <a:ext uri="{FF2B5EF4-FFF2-40B4-BE49-F238E27FC236}">
                <a16:creationId xmlns:a16="http://schemas.microsoft.com/office/drawing/2014/main" id="{9B0D4199-73E9-401B-B6D9-096913021AAF}"/>
              </a:ext>
            </a:extLst>
          </p:cNvPr>
          <p:cNvSpPr/>
          <p:nvPr/>
        </p:nvSpPr>
        <p:spPr>
          <a:xfrm>
            <a:off x="9956283" y="2015077"/>
            <a:ext cx="374400" cy="37479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Plus Sign 17">
            <a:extLst>
              <a:ext uri="{FF2B5EF4-FFF2-40B4-BE49-F238E27FC236}">
                <a16:creationId xmlns:a16="http://schemas.microsoft.com/office/drawing/2014/main" id="{92943BA4-A013-409B-9310-C99D3796D72E}"/>
              </a:ext>
            </a:extLst>
          </p:cNvPr>
          <p:cNvSpPr/>
          <p:nvPr/>
        </p:nvSpPr>
        <p:spPr>
          <a:xfrm>
            <a:off x="9956283" y="1301050"/>
            <a:ext cx="374400" cy="37479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0" name="Group 29">
            <a:extLst>
              <a:ext uri="{FF2B5EF4-FFF2-40B4-BE49-F238E27FC236}">
                <a16:creationId xmlns:a16="http://schemas.microsoft.com/office/drawing/2014/main" id="{6F400D8B-F5EE-4D15-B954-03F1576CA5DE}"/>
              </a:ext>
            </a:extLst>
          </p:cNvPr>
          <p:cNvGrpSpPr/>
          <p:nvPr/>
        </p:nvGrpSpPr>
        <p:grpSpPr>
          <a:xfrm>
            <a:off x="8462111" y="374564"/>
            <a:ext cx="2678639" cy="812396"/>
            <a:chOff x="8462111" y="374564"/>
            <a:chExt cx="2678639" cy="812396"/>
          </a:xfrm>
        </p:grpSpPr>
        <p:sp>
          <p:nvSpPr>
            <p:cNvPr id="19" name="Rectangle 18">
              <a:extLst>
                <a:ext uri="{FF2B5EF4-FFF2-40B4-BE49-F238E27FC236}">
                  <a16:creationId xmlns:a16="http://schemas.microsoft.com/office/drawing/2014/main" id="{0B3F7BFE-3A09-4DA6-A264-D6331F2A6658}"/>
                </a:ext>
              </a:extLst>
            </p:cNvPr>
            <p:cNvSpPr/>
            <p:nvPr/>
          </p:nvSpPr>
          <p:spPr>
            <a:xfrm>
              <a:off x="8892073" y="374564"/>
              <a:ext cx="2248677" cy="374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This is not locked in.</a:t>
              </a:r>
            </a:p>
          </p:txBody>
        </p:sp>
        <p:cxnSp>
          <p:nvCxnSpPr>
            <p:cNvPr id="21" name="Connector: Elbow 20">
              <a:extLst>
                <a:ext uri="{FF2B5EF4-FFF2-40B4-BE49-F238E27FC236}">
                  <a16:creationId xmlns:a16="http://schemas.microsoft.com/office/drawing/2014/main" id="{50061BA9-1700-4580-A1D5-13F48DC943AB}"/>
                </a:ext>
              </a:extLst>
            </p:cNvPr>
            <p:cNvCxnSpPr>
              <a:cxnSpLocks/>
              <a:stCxn id="19" idx="1"/>
              <a:endCxn id="13" idx="0"/>
            </p:cNvCxnSpPr>
            <p:nvPr/>
          </p:nvCxnSpPr>
          <p:spPr>
            <a:xfrm rot="10800000" flipV="1">
              <a:off x="8462111" y="561960"/>
              <a:ext cx="429962" cy="625000"/>
            </a:xfrm>
            <a:prstGeom prst="bentConnector2">
              <a:avLst/>
            </a:prstGeom>
            <a:ln>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5FFABB79-69AA-466F-A491-C3BF269EE9EB}"/>
              </a:ext>
            </a:extLst>
          </p:cNvPr>
          <p:cNvGrpSpPr/>
          <p:nvPr/>
        </p:nvGrpSpPr>
        <p:grpSpPr>
          <a:xfrm>
            <a:off x="3754606" y="3744792"/>
            <a:ext cx="3397934" cy="2014170"/>
            <a:chOff x="3754606" y="3744792"/>
            <a:chExt cx="3397934" cy="2014170"/>
          </a:xfrm>
        </p:grpSpPr>
        <p:sp>
          <p:nvSpPr>
            <p:cNvPr id="22" name="Rectangle 21">
              <a:extLst>
                <a:ext uri="{FF2B5EF4-FFF2-40B4-BE49-F238E27FC236}">
                  <a16:creationId xmlns:a16="http://schemas.microsoft.com/office/drawing/2014/main" id="{18514F99-E79A-492E-BED7-E88BE604A6F0}"/>
                </a:ext>
              </a:extLst>
            </p:cNvPr>
            <p:cNvSpPr/>
            <p:nvPr/>
          </p:nvSpPr>
          <p:spPr>
            <a:xfrm>
              <a:off x="3754606" y="4352193"/>
              <a:ext cx="3140177" cy="1406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2020-21 is the most recent water year for which data were available across Victoria, NSW and SA. </a:t>
              </a:r>
            </a:p>
            <a:p>
              <a:pPr algn="ctr"/>
              <a:r>
                <a:rPr lang="en-AU" sz="1400" dirty="0">
                  <a:solidFill>
                    <a:schemeClr val="tx1"/>
                  </a:solidFill>
                </a:rPr>
                <a:t>The demand estimate reflects the 2020-21 climatic and market conditions.</a:t>
              </a:r>
            </a:p>
          </p:txBody>
        </p:sp>
        <p:cxnSp>
          <p:nvCxnSpPr>
            <p:cNvPr id="23" name="Connector: Elbow 22">
              <a:extLst>
                <a:ext uri="{FF2B5EF4-FFF2-40B4-BE49-F238E27FC236}">
                  <a16:creationId xmlns:a16="http://schemas.microsoft.com/office/drawing/2014/main" id="{6F4BD2E1-F7E6-459C-B8CC-B4AD78F86DE5}"/>
                </a:ext>
              </a:extLst>
            </p:cNvPr>
            <p:cNvCxnSpPr>
              <a:cxnSpLocks/>
            </p:cNvCxnSpPr>
            <p:nvPr/>
          </p:nvCxnSpPr>
          <p:spPr>
            <a:xfrm rot="10800000" flipV="1">
              <a:off x="5324695" y="3744792"/>
              <a:ext cx="1827845" cy="581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06542ABF-4EDC-442B-ABFC-320FAAC92D67}"/>
              </a:ext>
            </a:extLst>
          </p:cNvPr>
          <p:cNvSpPr/>
          <p:nvPr/>
        </p:nvSpPr>
        <p:spPr>
          <a:xfrm>
            <a:off x="3758306" y="2611316"/>
            <a:ext cx="3265355" cy="6066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bg1">
                    <a:lumMod val="75000"/>
                  </a:schemeClr>
                </a:solidFill>
              </a:rPr>
              <a:t>Estimate 1: </a:t>
            </a:r>
            <a:r>
              <a:rPr lang="en-AU" sz="1600" dirty="0">
                <a:solidFill>
                  <a:schemeClr val="bg1">
                    <a:lumMod val="75000"/>
                  </a:schemeClr>
                </a:solidFill>
              </a:rPr>
              <a:t>2020-21 water demand estimate</a:t>
            </a:r>
          </a:p>
        </p:txBody>
      </p:sp>
    </p:spTree>
    <p:extLst>
      <p:ext uri="{BB962C8B-B14F-4D97-AF65-F5344CB8AC3E}">
        <p14:creationId xmlns:p14="http://schemas.microsoft.com/office/powerpoint/2010/main" val="187514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D4CD0-5AB2-7F21-82B4-C80F659C54AB}"/>
              </a:ext>
            </a:extLst>
          </p:cNvPr>
          <p:cNvSpPr>
            <a:spLocks noGrp="1"/>
          </p:cNvSpPr>
          <p:nvPr>
            <p:ph type="title"/>
          </p:nvPr>
        </p:nvSpPr>
        <p:spPr>
          <a:xfrm>
            <a:off x="806400" y="2073600"/>
            <a:ext cx="2315989" cy="1551194"/>
          </a:xfrm>
        </p:spPr>
        <p:txBody>
          <a:bodyPr/>
          <a:lstStyle/>
          <a:p>
            <a:r>
              <a:rPr lang="en-AU" dirty="0"/>
              <a:t>Estimating existing water demand at maturity</a:t>
            </a:r>
          </a:p>
        </p:txBody>
      </p:sp>
      <p:graphicFrame>
        <p:nvGraphicFramePr>
          <p:cNvPr id="6" name="Chart 5">
            <a:extLst>
              <a:ext uri="{FF2B5EF4-FFF2-40B4-BE49-F238E27FC236}">
                <a16:creationId xmlns:a16="http://schemas.microsoft.com/office/drawing/2014/main" id="{DAA6636D-AE1D-4577-BD20-C1D4FD2E05AF}"/>
              </a:ext>
            </a:extLst>
          </p:cNvPr>
          <p:cNvGraphicFramePr>
            <a:graphicFrameLocks/>
          </p:cNvGraphicFramePr>
          <p:nvPr>
            <p:extLst>
              <p:ext uri="{D42A27DB-BD31-4B8C-83A1-F6EECF244321}">
                <p14:modId xmlns:p14="http://schemas.microsoft.com/office/powerpoint/2010/main" val="2944068552"/>
              </p:ext>
            </p:extLst>
          </p:nvPr>
        </p:nvGraphicFramePr>
        <p:xfrm>
          <a:off x="3654000" y="1825200"/>
          <a:ext cx="7930800" cy="394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9977500"/>
      </p:ext>
    </p:extLst>
  </p:cSld>
  <p:clrMapOvr>
    <a:masterClrMapping/>
  </p:clrMapOvr>
</p:sld>
</file>

<file path=ppt/theme/theme1.xml><?xml version="1.0" encoding="utf-8"?>
<a:theme xmlns:a="http://schemas.openxmlformats.org/drawingml/2006/main" name="Aither Corporate Theme">
  <a:themeElements>
    <a:clrScheme name="Aither">
      <a:dk1>
        <a:sysClr val="windowText" lastClr="000000"/>
      </a:dk1>
      <a:lt1>
        <a:srgbClr val="FFFFFF"/>
      </a:lt1>
      <a:dk2>
        <a:srgbClr val="262626"/>
      </a:dk2>
      <a:lt2>
        <a:srgbClr val="D8D8D8"/>
      </a:lt2>
      <a:accent1>
        <a:srgbClr val="182F57"/>
      </a:accent1>
      <a:accent2>
        <a:srgbClr val="548BC9"/>
      </a:accent2>
      <a:accent3>
        <a:srgbClr val="B9D8EB"/>
      </a:accent3>
      <a:accent4>
        <a:srgbClr val="6B42A8"/>
      </a:accent4>
      <a:accent5>
        <a:srgbClr val="3EB877"/>
      </a:accent5>
      <a:accent6>
        <a:srgbClr val="FBB854"/>
      </a:accent6>
      <a:hlink>
        <a:srgbClr val="548BC9"/>
      </a:hlink>
      <a:folHlink>
        <a:srgbClr val="548BC9"/>
      </a:folHlink>
    </a:clrScheme>
    <a:fontScheme name="Aither">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 Full Template - Aither Generic Presentation" id="{4287BF6B-97A3-410C-949D-22A92EE2EB2D}" vid="{7EC04FF2-2463-46B2-A777-A11C16401E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ither">
    <a:dk1>
      <a:sysClr val="windowText" lastClr="000000"/>
    </a:dk1>
    <a:lt1>
      <a:sysClr val="window" lastClr="FFFFFF"/>
    </a:lt1>
    <a:dk2>
      <a:srgbClr val="182F57"/>
    </a:dk2>
    <a:lt2>
      <a:srgbClr val="E7E6E6"/>
    </a:lt2>
    <a:accent1>
      <a:srgbClr val="182F57"/>
    </a:accent1>
    <a:accent2>
      <a:srgbClr val="548BC9"/>
    </a:accent2>
    <a:accent3>
      <a:srgbClr val="B9D8EB"/>
    </a:accent3>
    <a:accent4>
      <a:srgbClr val="6B42A8"/>
    </a:accent4>
    <a:accent5>
      <a:srgbClr val="3EB877"/>
    </a:accent5>
    <a:accent6>
      <a:srgbClr val="FBB854"/>
    </a:accent6>
    <a:hlink>
      <a:srgbClr val="548BC9"/>
    </a:hlink>
    <a:folHlink>
      <a:srgbClr val="548BC9"/>
    </a:folHlink>
  </a:clrScheme>
  <a:fontScheme name="Aither">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ither">
    <a:dk1>
      <a:sysClr val="windowText" lastClr="000000"/>
    </a:dk1>
    <a:lt1>
      <a:sysClr val="window" lastClr="FFFFFF"/>
    </a:lt1>
    <a:dk2>
      <a:srgbClr val="182F57"/>
    </a:dk2>
    <a:lt2>
      <a:srgbClr val="E7E6E6"/>
    </a:lt2>
    <a:accent1>
      <a:srgbClr val="182F57"/>
    </a:accent1>
    <a:accent2>
      <a:srgbClr val="548BC9"/>
    </a:accent2>
    <a:accent3>
      <a:srgbClr val="B9D8EB"/>
    </a:accent3>
    <a:accent4>
      <a:srgbClr val="6B42A8"/>
    </a:accent4>
    <a:accent5>
      <a:srgbClr val="3EB877"/>
    </a:accent5>
    <a:accent6>
      <a:srgbClr val="FBB854"/>
    </a:accent6>
    <a:hlink>
      <a:srgbClr val="548BC9"/>
    </a:hlink>
    <a:folHlink>
      <a:srgbClr val="548BC9"/>
    </a:folHlink>
  </a:clrScheme>
  <a:fontScheme name="Aither">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ither">
    <a:dk1>
      <a:sysClr val="windowText" lastClr="000000"/>
    </a:dk1>
    <a:lt1>
      <a:sysClr val="window" lastClr="FFFFFF"/>
    </a:lt1>
    <a:dk2>
      <a:srgbClr val="182F57"/>
    </a:dk2>
    <a:lt2>
      <a:srgbClr val="E7E6E6"/>
    </a:lt2>
    <a:accent1>
      <a:srgbClr val="182F57"/>
    </a:accent1>
    <a:accent2>
      <a:srgbClr val="548BC9"/>
    </a:accent2>
    <a:accent3>
      <a:srgbClr val="B9D8EB"/>
    </a:accent3>
    <a:accent4>
      <a:srgbClr val="6B42A8"/>
    </a:accent4>
    <a:accent5>
      <a:srgbClr val="3EB877"/>
    </a:accent5>
    <a:accent6>
      <a:srgbClr val="FBB854"/>
    </a:accent6>
    <a:hlink>
      <a:srgbClr val="548BC9"/>
    </a:hlink>
    <a:folHlink>
      <a:srgbClr val="548BC9"/>
    </a:folHlink>
  </a:clrScheme>
  <a:fontScheme name="Aither">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ither">
    <a:dk1>
      <a:sysClr val="windowText" lastClr="000000"/>
    </a:dk1>
    <a:lt1>
      <a:sysClr val="window" lastClr="FFFFFF"/>
    </a:lt1>
    <a:dk2>
      <a:srgbClr val="182F57"/>
    </a:dk2>
    <a:lt2>
      <a:srgbClr val="E7E6E6"/>
    </a:lt2>
    <a:accent1>
      <a:srgbClr val="182F57"/>
    </a:accent1>
    <a:accent2>
      <a:srgbClr val="548BC9"/>
    </a:accent2>
    <a:accent3>
      <a:srgbClr val="B9D8EB"/>
    </a:accent3>
    <a:accent4>
      <a:srgbClr val="6B42A8"/>
    </a:accent4>
    <a:accent5>
      <a:srgbClr val="3EB877"/>
    </a:accent5>
    <a:accent6>
      <a:srgbClr val="FBB854"/>
    </a:accent6>
    <a:hlink>
      <a:srgbClr val="548BC9"/>
    </a:hlink>
    <a:folHlink>
      <a:srgbClr val="548BC9"/>
    </a:folHlink>
  </a:clrScheme>
  <a:fontScheme name="Aither">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ither">
    <a:dk1>
      <a:sysClr val="windowText" lastClr="000000"/>
    </a:dk1>
    <a:lt1>
      <a:sysClr val="window" lastClr="FFFFFF"/>
    </a:lt1>
    <a:dk2>
      <a:srgbClr val="182F57"/>
    </a:dk2>
    <a:lt2>
      <a:srgbClr val="E7E6E6"/>
    </a:lt2>
    <a:accent1>
      <a:srgbClr val="182F57"/>
    </a:accent1>
    <a:accent2>
      <a:srgbClr val="548BC9"/>
    </a:accent2>
    <a:accent3>
      <a:srgbClr val="B9D8EB"/>
    </a:accent3>
    <a:accent4>
      <a:srgbClr val="6B42A8"/>
    </a:accent4>
    <a:accent5>
      <a:srgbClr val="3EB877"/>
    </a:accent5>
    <a:accent6>
      <a:srgbClr val="FBB854"/>
    </a:accent6>
    <a:hlink>
      <a:srgbClr val="548BC9"/>
    </a:hlink>
    <a:folHlink>
      <a:srgbClr val="548BC9"/>
    </a:folHlink>
  </a:clrScheme>
  <a:fontScheme name="Aither">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Aither">
    <a:dk1>
      <a:sysClr val="windowText" lastClr="000000"/>
    </a:dk1>
    <a:lt1>
      <a:sysClr val="window" lastClr="FFFFFF"/>
    </a:lt1>
    <a:dk2>
      <a:srgbClr val="182F57"/>
    </a:dk2>
    <a:lt2>
      <a:srgbClr val="E7E6E6"/>
    </a:lt2>
    <a:accent1>
      <a:srgbClr val="182F57"/>
    </a:accent1>
    <a:accent2>
      <a:srgbClr val="548BC9"/>
    </a:accent2>
    <a:accent3>
      <a:srgbClr val="B9D8EB"/>
    </a:accent3>
    <a:accent4>
      <a:srgbClr val="6B42A8"/>
    </a:accent4>
    <a:accent5>
      <a:srgbClr val="3EB877"/>
    </a:accent5>
    <a:accent6>
      <a:srgbClr val="FBB854"/>
    </a:accent6>
    <a:hlink>
      <a:srgbClr val="548BC9"/>
    </a:hlink>
    <a:folHlink>
      <a:srgbClr val="548BC9"/>
    </a:folHlink>
  </a:clrScheme>
  <a:fontScheme name="Aither">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Aither">
    <a:dk1>
      <a:sysClr val="windowText" lastClr="000000"/>
    </a:dk1>
    <a:lt1>
      <a:sysClr val="window" lastClr="FFFFFF"/>
    </a:lt1>
    <a:dk2>
      <a:srgbClr val="182F57"/>
    </a:dk2>
    <a:lt2>
      <a:srgbClr val="E7E6E6"/>
    </a:lt2>
    <a:accent1>
      <a:srgbClr val="182F57"/>
    </a:accent1>
    <a:accent2>
      <a:srgbClr val="548BC9"/>
    </a:accent2>
    <a:accent3>
      <a:srgbClr val="B9D8EB"/>
    </a:accent3>
    <a:accent4>
      <a:srgbClr val="6B42A8"/>
    </a:accent4>
    <a:accent5>
      <a:srgbClr val="3EB877"/>
    </a:accent5>
    <a:accent6>
      <a:srgbClr val="FBB854"/>
    </a:accent6>
    <a:hlink>
      <a:srgbClr val="548BC9"/>
    </a:hlink>
    <a:folHlink>
      <a:srgbClr val="548BC9"/>
    </a:folHlink>
  </a:clrScheme>
  <a:fontScheme name="Aither">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UI/customUI.xml><?xml version="1.0" encoding="utf-8"?>
<customUI xmlns="http://schemas.microsoft.com/office/2006/01/customui">
  <ribbon>
    <tabs>
      <tab idMso="TabHome">
        <group id="SampleGroup" label="Aither" insertBeforeMso="GroupClipboard">
          <button idMso="AccessibilityChecker" size="large"/>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b9081a9-e270-415f-af8f-74539608523a" xsi:nil="true"/>
    <lcf76f155ced4ddcb4097134ff3c332f xmlns="2fe689d0-2d9f-45b7-9ce9-09c08365af6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6C70597627EE4DAB761D96EA20F996" ma:contentTypeVersion="13" ma:contentTypeDescription="Create a new document." ma:contentTypeScope="" ma:versionID="1ccff0b65be82b973487c6d4a9868c58">
  <xsd:schema xmlns:xsd="http://www.w3.org/2001/XMLSchema" xmlns:xs="http://www.w3.org/2001/XMLSchema" xmlns:p="http://schemas.microsoft.com/office/2006/metadata/properties" xmlns:ns2="2fe689d0-2d9f-45b7-9ce9-09c08365af61" xmlns:ns3="3b9081a9-e270-415f-af8f-74539608523a" targetNamespace="http://schemas.microsoft.com/office/2006/metadata/properties" ma:root="true" ma:fieldsID="6847db17bd9334cd6fe6942ea5d8c473" ns2:_="" ns3:_="">
    <xsd:import namespace="2fe689d0-2d9f-45b7-9ce9-09c08365af61"/>
    <xsd:import namespace="3b9081a9-e270-415f-af8f-7453960852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e689d0-2d9f-45b7-9ce9-09c08365a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1e376ee-135e-4e64-bc79-799e6c2f430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9081a9-e270-415f-af8f-74539608523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e44ba8-bae7-46a1-b50f-8ddc4718f323}" ma:internalName="TaxCatchAll" ma:showField="CatchAllData" ma:web="3b9081a9-e270-415f-af8f-74539608523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DE9D9B-289E-464E-80CC-0C6841FAE33F}">
  <ds:schemaRefs>
    <ds:schemaRef ds:uri="http://schemas.microsoft.com/office/2006/metadata/properties"/>
    <ds:schemaRef ds:uri="http://schemas.microsoft.com/office/infopath/2007/PartnerControls"/>
    <ds:schemaRef ds:uri="3b9081a9-e270-415f-af8f-74539608523a"/>
    <ds:schemaRef ds:uri="2fe689d0-2d9f-45b7-9ce9-09c08365af61"/>
  </ds:schemaRefs>
</ds:datastoreItem>
</file>

<file path=customXml/itemProps2.xml><?xml version="1.0" encoding="utf-8"?>
<ds:datastoreItem xmlns:ds="http://schemas.openxmlformats.org/officeDocument/2006/customXml" ds:itemID="{9A0759E2-7816-4C13-86EC-CCEC42A512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e689d0-2d9f-45b7-9ce9-09c08365af61"/>
    <ds:schemaRef ds:uri="3b9081a9-e270-415f-af8f-7453960852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33E9FD-07D5-43DF-8AB5-3F745D21F3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1442</TotalTime>
  <Words>1526</Words>
  <Application>Microsoft Office PowerPoint</Application>
  <PresentationFormat>Widescreen</PresentationFormat>
  <Paragraphs>180</Paragraphs>
  <Slides>28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Courier New</vt:lpstr>
      <vt:lpstr>Segoe UI</vt:lpstr>
      <vt:lpstr>Segoe UI Semibold</vt:lpstr>
      <vt:lpstr>Segoe UI Semilight</vt:lpstr>
      <vt:lpstr>Sofia Pro Ultra Light</vt:lpstr>
      <vt:lpstr>Verdana</vt:lpstr>
      <vt:lpstr>Wingdings</vt:lpstr>
      <vt:lpstr>Aither Corporate Theme</vt:lpstr>
      <vt:lpstr>Water availability and irrigation water demand from permanent horticulture in the southern MDB</vt:lpstr>
      <vt:lpstr>What we’ll cover today</vt:lpstr>
      <vt:lpstr>Why update the water supply and demand analysis in 2022? </vt:lpstr>
      <vt:lpstr>Stakeholders have highlighted the need for improvements in the quality, timely and accessibility of water markets information.</vt:lpstr>
      <vt:lpstr>The 2022 update is the third iteration of the analysis.</vt:lpstr>
      <vt:lpstr>How can water available and permanent horticulture demand be estimated?</vt:lpstr>
      <vt:lpstr>Estimating water available</vt:lpstr>
      <vt:lpstr>Estimating water demand</vt:lpstr>
      <vt:lpstr>Estimating existing water demand at maturity</vt:lpstr>
      <vt:lpstr>Estimating existing water demand at maturity</vt:lpstr>
      <vt:lpstr>Estimating existing water demand at maturity</vt:lpstr>
      <vt:lpstr>Estimating projected water demand</vt:lpstr>
      <vt:lpstr>Estimating projected water demand</vt:lpstr>
      <vt:lpstr>Estimating projected water demand</vt:lpstr>
      <vt:lpstr>What are the key findings from the 2022 update?</vt:lpstr>
      <vt:lpstr>Findings are reported for two regions in the southern MDB</vt:lpstr>
      <vt:lpstr>Existing permanent horticulture plantings at full maturity could consume 1,200 GL.</vt:lpstr>
      <vt:lpstr>Existing permanent horticulture plantings at full maturity could consume 1,200 GL.</vt:lpstr>
      <vt:lpstr>The within-region water available may vary by more than 1,000 GL between wet and extreme dry years.</vt:lpstr>
      <vt:lpstr>In moderately dry and extreme dry years, there will likely be no horticultural headroom available.</vt:lpstr>
      <vt:lpstr>Permanent horticulture water demand may increase by between 175 GL and 409 GL if potential developments go ahead.</vt:lpstr>
      <vt:lpstr>But, across the connected Murray, water available will likely exceed permanent horticulture demand in most years.</vt:lpstr>
      <vt:lpstr>But, across the connected Murray water supply will likely exceed permanent horticulture demand in most years.</vt:lpstr>
      <vt:lpstr>What are the key findings from the 2022 update?</vt:lpstr>
      <vt:lpstr>There is an increasing risk that the demand for water may outstrip the water available under extreme dry conditions. </vt:lpstr>
      <vt:lpstr>What questions do you have?</vt:lpstr>
      <vt:lpstr>PowerPoint Presentation</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Outcomes of new water market modelling</dc:title>
  <dc:creator>Aither</dc:creator>
  <cp:lastModifiedBy>Rajiv Venkatraman</cp:lastModifiedBy>
  <cp:revision>111</cp:revision>
  <dcterms:created xsi:type="dcterms:W3CDTF">2020-06-01T01:46:48Z</dcterms:created>
  <dcterms:modified xsi:type="dcterms:W3CDTF">2023-03-28T05:29:49Z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0x010100266C70597627EE4DAB761D96EA20F996</vt:lpwstr>
  </property>
  <property fmtid="{D5CDD505-2E9C-101B-9397-08002B2CF9AE}" pid="3" name="MediaServiceImageTags">
    <vt:lpwstr/>
  </property>
</Properties>
</file>