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15"/>
  </p:notesMasterIdLst>
  <p:sldIdLst>
    <p:sldId id="256" r:id="rId8"/>
    <p:sldId id="4477" r:id="rId9"/>
    <p:sldId id="275" r:id="rId10"/>
    <p:sldId id="283" r:id="rId11"/>
    <p:sldId id="4478" r:id="rId12"/>
    <p:sldId id="4476" r:id="rId13"/>
    <p:sldId id="44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87238-2BD6-E549-052F-E43002F1EEF0}" name="James N Brooks (DEECA)" initials="J(" userId="S::james.brooks@delwp.vic.gov.au::7d74974a-8fa4-4d99-84e6-433815c1689e" providerId="AD"/>
  <p188:author id="{7EC48272-B899-1716-37BF-CF9E2B71484F}" name="Madeleine Gorsuch (DELWP)" initials="MG" userId="Madeleine Gorsuch (DELWP)" providerId="None"/>
  <p188:author id="{ACDC69FB-615E-E1AE-0441-C8125940C0B5}" name="Sarah J Ryan (DEECA)" initials="SJR(" userId="S::sarah.ryan@delwp.vic.gov.au::8ff1ebd6-8d71-40c2-8246-d375fd0b9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 M Banks (DELWP)" initials="JMB(" lastIdx="26" clrIdx="0">
    <p:extLst>
      <p:ext uri="{19B8F6BF-5375-455C-9EA6-DF929625EA0E}">
        <p15:presenceInfo xmlns:p15="http://schemas.microsoft.com/office/powerpoint/2012/main" userId="S::Joe.Banks@delwp.vic.gov.au::8a1dcf05-92fa-4d24-97b0-a08c2ebfb709" providerId="AD"/>
      </p:ext>
    </p:extLst>
  </p:cmAuthor>
  <p:cmAuthor id="2" name="Sarah Ryan" initials="SR" lastIdx="9" clrIdx="1">
    <p:extLst>
      <p:ext uri="{19B8F6BF-5375-455C-9EA6-DF929625EA0E}">
        <p15:presenceInfo xmlns:p15="http://schemas.microsoft.com/office/powerpoint/2012/main" userId="S::sarah.ryan@delwp.vic.gov.au::8ff1ebd6-8d71-40c2-8246-d375fd0b9955" providerId="AD"/>
      </p:ext>
    </p:extLst>
  </p:cmAuthor>
  <p:cmAuthor id="3" name="Penny R Clark (DELWP)" initials="PRC(" lastIdx="20" clrIdx="2">
    <p:extLst>
      <p:ext uri="{19B8F6BF-5375-455C-9EA6-DF929625EA0E}">
        <p15:presenceInfo xmlns:p15="http://schemas.microsoft.com/office/powerpoint/2012/main" userId="S::penny.clark@delwp.vic.gov.au::b6acac52-4e16-47c5-a75b-b6539c929df6" providerId="AD"/>
      </p:ext>
    </p:extLst>
  </p:cmAuthor>
  <p:cmAuthor id="4" name="Anne Lucas" initials="AL" lastIdx="2" clrIdx="3">
    <p:extLst>
      <p:ext uri="{19B8F6BF-5375-455C-9EA6-DF929625EA0E}">
        <p15:presenceInfo xmlns:p15="http://schemas.microsoft.com/office/powerpoint/2012/main" userId="S::anne.lucas@mdba.gov.au::b353093a-dd2c-49cd-acb5-4530543de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1"/>
    <a:srgbClr val="B3D7D4"/>
    <a:srgbClr val="FFF753"/>
    <a:srgbClr val="00A8EF"/>
    <a:srgbClr val="BEDCD9"/>
    <a:srgbClr val="FF4B4B"/>
    <a:srgbClr val="00B2A9"/>
    <a:srgbClr val="FF6600"/>
    <a:srgbClr val="CBE4E2"/>
    <a:srgbClr val="186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ACDB6-03B1-FB98-3FE2-6584203220FF}" v="110" dt="2023-03-28T05:35:02.818"/>
    <p1510:client id="{31849CEA-C567-408E-9161-7B67D89A1F4F}" v="115" vWet="117" dt="2023-03-28T05:26:32.315"/>
    <p1510:client id="{AC15208F-7862-2D6B-766E-7B3964F1CA45}" v="108" dt="2023-03-28T05:15:52.734"/>
    <p1510:client id="{B56D8350-127B-4E34-BD2D-0E4623734F51}" v="3327" vWet="3329" dt="2023-03-28T05:13:13.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68608" cy="63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49726" y="1"/>
            <a:ext cx="2868608" cy="637200"/>
          </a:xfrm>
          <a:prstGeom prst="rect">
            <a:avLst/>
          </a:prstGeom>
        </p:spPr>
        <p:txBody>
          <a:bodyPr vert="horz" lIns="91440" tIns="45720" rIns="91440" bIns="45720" rtlCol="0"/>
          <a:lstStyle>
            <a:lvl1pPr algn="r">
              <a:defRPr sz="1200"/>
            </a:lvl1pPr>
          </a:lstStyle>
          <a:p>
            <a:fld id="{BEDA258B-DEA9-4F49-AC22-5AFAE9F69335}" type="datetimeFigureOut">
              <a:rPr lang="en-AU" smtClean="0"/>
              <a:t>28/03/2023</a:t>
            </a:fld>
            <a:endParaRPr lang="en-AU"/>
          </a:p>
        </p:txBody>
      </p:sp>
      <p:sp>
        <p:nvSpPr>
          <p:cNvPr id="4" name="Slide Image Placeholder 3"/>
          <p:cNvSpPr>
            <a:spLocks noGrp="1" noRot="1" noChangeAspect="1"/>
          </p:cNvSpPr>
          <p:nvPr>
            <p:ph type="sldImg" idx="2"/>
          </p:nvPr>
        </p:nvSpPr>
        <p:spPr>
          <a:xfrm>
            <a:off x="-500063" y="1589088"/>
            <a:ext cx="7620001" cy="42862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1987" y="6111823"/>
            <a:ext cx="5295892" cy="500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12062698"/>
            <a:ext cx="2868608" cy="637199"/>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49726" y="12062698"/>
            <a:ext cx="2868608" cy="637199"/>
          </a:xfrm>
          <a:prstGeom prst="rect">
            <a:avLst/>
          </a:prstGeom>
        </p:spPr>
        <p:txBody>
          <a:bodyPr vert="horz" lIns="91440" tIns="45720" rIns="91440" bIns="45720" rtlCol="0" anchor="b"/>
          <a:lstStyle>
            <a:lvl1pPr algn="r">
              <a:defRPr sz="1200"/>
            </a:lvl1pPr>
          </a:lstStyle>
          <a:p>
            <a:fld id="{7E73C5AC-84A9-4D1B-81A1-62691D583346}" type="slidenum">
              <a:rPr lang="en-AU" smtClean="0"/>
              <a:t>‹#›</a:t>
            </a:fld>
            <a:endParaRPr lang="en-AU"/>
          </a:p>
        </p:txBody>
      </p:sp>
    </p:spTree>
    <p:extLst>
      <p:ext uri="{BB962C8B-B14F-4D97-AF65-F5344CB8AC3E}">
        <p14:creationId xmlns:p14="http://schemas.microsoft.com/office/powerpoint/2010/main" val="238943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Intro slide</a:t>
            </a:r>
          </a:p>
        </p:txBody>
      </p:sp>
      <p:sp>
        <p:nvSpPr>
          <p:cNvPr id="4" name="Slide Number Placeholder 3"/>
          <p:cNvSpPr>
            <a:spLocks noGrp="1"/>
          </p:cNvSpPr>
          <p:nvPr>
            <p:ph type="sldNum" sz="quarter" idx="5"/>
          </p:nvPr>
        </p:nvSpPr>
        <p:spPr/>
        <p:txBody>
          <a:bodyPr/>
          <a:lstStyle/>
          <a:p>
            <a:fld id="{7E73C5AC-84A9-4D1B-81A1-62691D583346}" type="slidenum">
              <a:rPr lang="en-AU" smtClean="0"/>
              <a:t>2</a:t>
            </a:fld>
            <a:endParaRPr lang="en-AU"/>
          </a:p>
        </p:txBody>
      </p:sp>
    </p:spTree>
    <p:extLst>
      <p:ext uri="{BB962C8B-B14F-4D97-AF65-F5344CB8AC3E}">
        <p14:creationId xmlns:p14="http://schemas.microsoft.com/office/powerpoint/2010/main" val="215079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We publish a range of information on water market trends</a:t>
            </a:r>
          </a:p>
          <a:p>
            <a:pPr marL="171450" indent="-171450">
              <a:buFont typeface="Arial" panose="020B0604020202020204" pitchFamily="34" charset="0"/>
              <a:buChar char="•"/>
            </a:pPr>
            <a:r>
              <a:rPr lang="en-AU"/>
              <a:t>For many years now in Victoria we’ve been monitoring and publishing information on irrigated crop area changes, which has now been expanded across the lower Murray-Darling Basin</a:t>
            </a:r>
          </a:p>
          <a:p>
            <a:pPr marL="171450" indent="-171450">
              <a:buFont typeface="Arial" panose="020B0604020202020204" pitchFamily="34" charset="0"/>
              <a:buChar char="•"/>
            </a:pPr>
            <a:r>
              <a:rPr lang="en-AU"/>
              <a:t>We’ve published our annual Victorian Water Trading report, with updated analysis on water market prices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42EF0-E130-435A-BC90-10CA73AD1E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2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We’re enabling as much trade as we can while protecting tributaries from further damage</a:t>
            </a:r>
          </a:p>
          <a:p>
            <a:r>
              <a:rPr lang="en-AU"/>
              <a:t>The new trade rule is responsive to seasonal conditions and water use patterns – so that we’re matching trade to what we can confidently deliver</a:t>
            </a:r>
          </a:p>
          <a:p>
            <a:r>
              <a:rPr lang="en-AU"/>
              <a:t>Means through the next dry period there will likely be less trade available from the Goulburn, which is necessary to ensure we aren’t adding to existing deliverability pressures in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42EF0-E130-435A-BC90-10CA73AD1ED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4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solidFill>
                <a:srgbClr val="000000"/>
              </a:solidFill>
              <a:latin typeface="Arial" panose="020B0604020202020204" pitchFamily="34" charset="0"/>
            </a:endParaRPr>
          </a:p>
          <a:p>
            <a:pPr marL="57150" lvl="0" indent="0">
              <a:lnSpc>
                <a:spcPct val="130000"/>
              </a:lnSpc>
              <a:buNone/>
            </a:pPr>
            <a:endParaRPr lang="en-AU" sz="2400" b="1">
              <a:latin typeface="VIC" panose="00000500000000000000" pitchFamily="2" charset="0"/>
              <a:cs typeface="Calibri" panose="020F0502020204030204" pitchFamily="34" charset="0"/>
            </a:endParaRPr>
          </a:p>
          <a:p>
            <a:pPr marL="342900" lvl="0" indent="-342900" algn="l">
              <a:buFont typeface="+mj-lt"/>
              <a:buAutoNum type="arabicPeriod"/>
            </a:pPr>
            <a:r>
              <a:rPr lang="en-AU" sz="1800" b="0" i="0" u="none" strike="noStrike" baseline="0">
                <a:solidFill>
                  <a:srgbClr val="000000"/>
                </a:solidFill>
                <a:latin typeface="Calibri-Light"/>
              </a:rPr>
              <a:t>When the price of water allocation reached all time highs in Victoria in 2019, the water market came under extreme scrutiny and the community demanded greater market transparency. Victoria has undertaken a significant amount of work to meet the community’s expectations around water market transparency and integrity and continues to do so.</a:t>
            </a:r>
          </a:p>
          <a:p>
            <a:pPr marL="342900" lvl="0" indent="-342900" algn="l">
              <a:buFont typeface="+mj-lt"/>
              <a:buAutoNum type="arabicPeriod"/>
            </a:pPr>
            <a:r>
              <a:rPr lang="en-AU" sz="1800" b="0" i="0" u="none" strike="noStrike" baseline="0">
                <a:solidFill>
                  <a:srgbClr val="000000"/>
                </a:solidFill>
                <a:latin typeface="Calibri-Light"/>
              </a:rPr>
              <a:t>With more people more reliant on the market to manage their water availability, </a:t>
            </a:r>
            <a:r>
              <a:rPr lang="en-AU" sz="1800" b="1" i="0" u="sng" strike="noStrike" baseline="0">
                <a:solidFill>
                  <a:srgbClr val="000000"/>
                </a:solidFill>
                <a:latin typeface="Calibri-Light"/>
              </a:rPr>
              <a:t>improving market confidence and raising the bar on market integrity and transparency </a:t>
            </a:r>
            <a:r>
              <a:rPr lang="en-AU" sz="1800" b="0" i="0" u="none" strike="noStrike" baseline="0">
                <a:solidFill>
                  <a:srgbClr val="000000"/>
                </a:solidFill>
                <a:latin typeface="Calibri-Light"/>
              </a:rPr>
              <a:t>is critical, </a:t>
            </a:r>
            <a:r>
              <a:rPr lang="en-AU" sz="1800" b="1" i="0" u="none" strike="noStrike" baseline="0">
                <a:solidFill>
                  <a:srgbClr val="000000"/>
                </a:solidFill>
                <a:latin typeface="Calibri-Light"/>
              </a:rPr>
              <a:t>the rules need to mature as the market has</a:t>
            </a:r>
            <a:r>
              <a:rPr lang="en-AU" sz="1800" b="0" i="0" u="none" strike="noStrike" baseline="0">
                <a:solidFill>
                  <a:srgbClr val="000000"/>
                </a:solidFill>
                <a:latin typeface="Calibri-Light"/>
              </a:rPr>
              <a:t>, </a:t>
            </a:r>
            <a:r>
              <a:rPr lang="en-AU" sz="1800" b="1" i="0" u="sng" strike="noStrike" baseline="0">
                <a:solidFill>
                  <a:srgbClr val="000000"/>
                </a:solidFill>
                <a:latin typeface="Calibri-Light"/>
              </a:rPr>
              <a:t>and must be consistently applied across the basin</a:t>
            </a:r>
            <a:r>
              <a:rPr lang="en-AU" sz="1800" b="0" i="0" u="none" strike="noStrike" baseline="0">
                <a:solidFill>
                  <a:srgbClr val="000000"/>
                </a:solidFill>
                <a:latin typeface="Calibri-Light"/>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Victorian Government is monitoring water markets to watch how people are using them differently over time, and whether there is any evidence of anti-competitive behaviour or market distortions. </a:t>
            </a:r>
            <a:endParaRPr lang="en-AU" sz="1800" b="0" i="0" u="none" strike="noStrike" baseline="0">
              <a:solidFill>
                <a:srgbClr val="000000"/>
              </a:solidFill>
              <a:latin typeface="Calibri-Ligh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We’ve listened to the community and introduced changes to continue to </a:t>
            </a:r>
            <a:r>
              <a:rPr lang="en-AU" sz="1900">
                <a:latin typeface="VIC"/>
                <a:cs typeface="Calibri" panose="020F0502020204030204" pitchFamily="34" charset="0"/>
              </a:rPr>
              <a:t>improving market information (such as publishing the names of companies who own 2% or more of water in a system) and raising broker standards through our Broker Portal &amp; audits.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did extensive consultation and had feedback from hundreds of irrigators who said they wanted more transparency – but not their individual names and addresses of everyday famers – that’s where we drew the line at 2 per cent.</a:t>
            </a:r>
            <a:endParaRPr lang="en-AU" sz="180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defRPr/>
            </a:pPr>
            <a:r>
              <a:rPr lang="en-AU" sz="1900">
                <a:effectLst/>
                <a:latin typeface="VIC"/>
                <a:ea typeface="Times New Roman" panose="02020603050405020304" pitchFamily="18" charset="0"/>
                <a:cs typeface="Calibri" panose="020F0502020204030204" pitchFamily="34" charset="0"/>
              </a:rPr>
              <a:t>We are making legislative changes that will allow us to publish the names of individuals (in addition to companies) </a:t>
            </a:r>
            <a:r>
              <a:rPr lang="en-AU" sz="1800" b="0">
                <a:solidFill>
                  <a:srgbClr val="000000"/>
                </a:solidFill>
                <a:latin typeface="Arial" panose="020B0604020202020204" pitchFamily="34" charset="0"/>
              </a:rPr>
              <a:t>of those who own </a:t>
            </a:r>
            <a:r>
              <a:rPr lang="en-AU" sz="1800">
                <a:solidFill>
                  <a:srgbClr val="000000"/>
                </a:solidFill>
                <a:latin typeface="Arial" panose="020B0604020202020204" pitchFamily="34" charset="0"/>
              </a:rPr>
              <a:t>two per cent or more of water in a system </a:t>
            </a:r>
            <a:r>
              <a:rPr lang="en-AU" sz="1800" b="0">
                <a:solidFill>
                  <a:srgbClr val="000000"/>
                </a:solidFill>
                <a:latin typeface="Arial" panose="020B0604020202020204" pitchFamily="34" charset="0"/>
              </a:rPr>
              <a:t>or who make </a:t>
            </a:r>
            <a:r>
              <a:rPr lang="en-AU" sz="1800">
                <a:solidFill>
                  <a:srgbClr val="000000"/>
                </a:solidFill>
                <a:latin typeface="Arial" panose="020B0604020202020204" pitchFamily="34" charset="0"/>
              </a:rPr>
              <a:t>more than 20 trades per year  whilst ensuring we protect sensitive information such as addresses and information about allocation accounts.</a:t>
            </a:r>
          </a:p>
          <a:p>
            <a:pPr marL="342900" indent="-342900">
              <a:buFont typeface="+mj-lt"/>
              <a:buAutoNum type="arabicPeriod"/>
              <a:defRPr/>
            </a:pPr>
            <a:endParaRPr lang="en-AU"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E73C5AC-84A9-4D1B-81A1-62691D583346}" type="slidenum">
              <a:rPr lang="en-AU" smtClean="0"/>
              <a:t>5</a:t>
            </a:fld>
            <a:endParaRPr lang="en-AU"/>
          </a:p>
        </p:txBody>
      </p:sp>
    </p:spTree>
    <p:extLst>
      <p:ext uri="{BB962C8B-B14F-4D97-AF65-F5344CB8AC3E}">
        <p14:creationId xmlns:p14="http://schemas.microsoft.com/office/powerpoint/2010/main" val="14883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lvl="0" indent="0">
              <a:lnSpc>
                <a:spcPct val="130000"/>
              </a:lnSpc>
              <a:buNone/>
            </a:pPr>
            <a:endParaRPr lang="en-AU" sz="2400" b="1">
              <a:latin typeface="VIC" panose="00000500000000000000" pitchFamily="2" charset="0"/>
              <a:cs typeface="Calibri" panose="020F0502020204030204" pitchFamily="34" charset="0"/>
            </a:endParaRPr>
          </a:p>
          <a:p>
            <a:pPr marL="342900" lvl="0" indent="-342900" algn="l">
              <a:buFont typeface="+mj-lt"/>
              <a:buAutoNum type="arabicPeriod"/>
            </a:pPr>
            <a:r>
              <a:rPr lang="en-AU" sz="1800" b="0" i="0" u="none" strike="noStrike" baseline="0">
                <a:solidFill>
                  <a:srgbClr val="000000"/>
                </a:solidFill>
                <a:latin typeface="Calibri-Light"/>
              </a:rPr>
              <a:t>When the price of water allocation reached all time highs in Victoria in 2019, the water market came under extreme scrutiny and the community demanded greater market transparency. Victoria has undertaken a significant amount of work to meet the community’s expectations around water market transparency and integrity and continues to do so.</a:t>
            </a:r>
          </a:p>
          <a:p>
            <a:pPr marL="342900" lvl="0" indent="-342900" algn="l">
              <a:buFont typeface="+mj-lt"/>
              <a:buAutoNum type="arabicPeriod"/>
            </a:pPr>
            <a:r>
              <a:rPr lang="en-AU" sz="1800" b="0" i="0" u="none" strike="noStrike" baseline="0">
                <a:solidFill>
                  <a:srgbClr val="000000"/>
                </a:solidFill>
                <a:latin typeface="Calibri-Light"/>
              </a:rPr>
              <a:t>With more people more reliant on the market to manage their water availability, </a:t>
            </a:r>
            <a:r>
              <a:rPr lang="en-AU" sz="1800" b="1" i="0" u="sng" strike="noStrike" baseline="0">
                <a:solidFill>
                  <a:srgbClr val="000000"/>
                </a:solidFill>
                <a:latin typeface="Calibri-Light"/>
              </a:rPr>
              <a:t>improving market confidence and raising the bar on market integrity and transparency </a:t>
            </a:r>
            <a:r>
              <a:rPr lang="en-AU" sz="1800" b="0" i="0" u="none" strike="noStrike" baseline="0">
                <a:solidFill>
                  <a:srgbClr val="000000"/>
                </a:solidFill>
                <a:latin typeface="Calibri-Light"/>
              </a:rPr>
              <a:t>is critical, </a:t>
            </a:r>
            <a:r>
              <a:rPr lang="en-AU" sz="1800" b="1" i="0" u="none" strike="noStrike" baseline="0">
                <a:solidFill>
                  <a:srgbClr val="000000"/>
                </a:solidFill>
                <a:latin typeface="Calibri-Light"/>
              </a:rPr>
              <a:t>the rules need to mature as the market has</a:t>
            </a:r>
            <a:r>
              <a:rPr lang="en-AU" sz="1800" b="0" i="0" u="none" strike="noStrike" baseline="0">
                <a:solidFill>
                  <a:srgbClr val="000000"/>
                </a:solidFill>
                <a:latin typeface="Calibri-Light"/>
              </a:rPr>
              <a:t>, </a:t>
            </a:r>
            <a:r>
              <a:rPr lang="en-AU" sz="1800" b="1" i="0" u="sng" strike="noStrike" baseline="0">
                <a:solidFill>
                  <a:srgbClr val="000000"/>
                </a:solidFill>
                <a:latin typeface="Calibri-Light"/>
              </a:rPr>
              <a:t>and must be consistently applied across the basin</a:t>
            </a:r>
            <a:r>
              <a:rPr lang="en-AU" sz="1800" b="0" i="0" u="none" strike="noStrike" baseline="0">
                <a:solidFill>
                  <a:srgbClr val="000000"/>
                </a:solidFill>
                <a:latin typeface="Calibri-Light"/>
              </a:rPr>
              <a:t>.</a:t>
            </a:r>
          </a:p>
          <a:p>
            <a:pPr marL="342900" indent="-342900">
              <a:buFont typeface="+mj-lt"/>
              <a:buAutoNum type="arabicPeriod"/>
              <a:defRPr/>
            </a:pPr>
            <a:r>
              <a:rPr lang="en-AU" sz="1900">
                <a:latin typeface="VIC"/>
                <a:cs typeface="Calibri" panose="020F0502020204030204" pitchFamily="34" charset="0"/>
              </a:rPr>
              <a:t>Victoria has led the way on improving market information through the Victorian Water Register website (such as publishing the names of companies who own 2% or more of water in a system) and raising broker standards through our Broker Portal &amp; audits.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900">
                <a:latin typeface="VIC"/>
                <a:cs typeface="Calibri" panose="020F0502020204030204" pitchFamily="34" charset="0"/>
              </a:rPr>
              <a:t>We support key outcomes of roadmap to implementing ACCC Inquiry recommendations (through the subsequent Water Market Reform Roadmap Report), and </a:t>
            </a:r>
            <a:r>
              <a:rPr lang="en-AU" sz="1900" b="1">
                <a:latin typeface="VIC"/>
                <a:cs typeface="Calibri" panose="020F0502020204030204" pitchFamily="34" charset="0"/>
              </a:rPr>
              <a:t>Need to work collaboratively between federal and state governments to implement in a consistent, considered, practical and cost effective way </a:t>
            </a:r>
            <a:endParaRPr lang="en-AU" sz="1800" b="0" i="0" u="none" strike="noStrike" baseline="0">
              <a:solidFill>
                <a:srgbClr val="000000"/>
              </a:solidFill>
              <a:latin typeface="Calibri-Light"/>
            </a:endParaRPr>
          </a:p>
          <a:p>
            <a:r>
              <a:rPr lang="en-AU" sz="1800" b="0" i="0" u="none" strike="noStrike" baseline="0">
                <a:solidFill>
                  <a:srgbClr val="000000"/>
                </a:solidFill>
                <a:latin typeface="Calibri-Light"/>
              </a:rPr>
              <a:t>5.</a:t>
            </a:r>
            <a:r>
              <a:rPr lang="en-AU" sz="1800">
                <a:solidFill>
                  <a:srgbClr val="000000"/>
                </a:solidFill>
                <a:latin typeface="Calibri-Light"/>
              </a:rPr>
              <a:t>    </a:t>
            </a:r>
            <a:r>
              <a:rPr lang="en-AU" sz="1800" b="0" i="0" u="none" strike="noStrike" baseline="0">
                <a:solidFill>
                  <a:srgbClr val="000000"/>
                </a:solidFill>
                <a:latin typeface="Calibri-Light"/>
              </a:rPr>
              <a:t> Critical first steps</a:t>
            </a:r>
            <a:r>
              <a:rPr lang="en-AU" sz="1800">
                <a:solidFill>
                  <a:srgbClr val="000000"/>
                </a:solidFill>
                <a:latin typeface="Calibri-Light"/>
              </a:rPr>
              <a:t> </a:t>
            </a:r>
            <a:r>
              <a:rPr lang="en-AU" sz="1800" b="0" i="0" u="none" strike="noStrike" baseline="0">
                <a:solidFill>
                  <a:srgbClr val="000000"/>
                </a:solidFill>
                <a:latin typeface="Calibri-Light"/>
              </a:rPr>
              <a:t> include:</a:t>
            </a:r>
          </a:p>
          <a:p>
            <a:pPr marL="800100" lvl="1" indent="-342900" algn="l">
              <a:buFont typeface="Arial" panose="020B0604020202020204" pitchFamily="34" charset="0"/>
              <a:buChar char="•"/>
            </a:pPr>
            <a:r>
              <a:rPr lang="en-AU" sz="1800" b="0" i="0" u="none" strike="noStrike" baseline="0">
                <a:solidFill>
                  <a:srgbClr val="000000"/>
                </a:solidFill>
                <a:latin typeface="Calibri-Light"/>
              </a:rPr>
              <a:t>Greater broker oversight and regulation through the Broker Code recommended by the ACCC Inquiry</a:t>
            </a:r>
          </a:p>
          <a:p>
            <a:pPr marL="800100" lvl="1" indent="-342900" algn="l">
              <a:buFont typeface="Arial" panose="020B0604020202020204" pitchFamily="34" charset="0"/>
              <a:buChar char="•"/>
            </a:pPr>
            <a:r>
              <a:rPr lang="en-AU" sz="1800" b="0" i="0" u="none" strike="noStrike" baseline="0">
                <a:solidFill>
                  <a:srgbClr val="000000"/>
                </a:solidFill>
                <a:latin typeface="Calibri-Light"/>
              </a:rPr>
              <a:t>Improving market information and transparency, particularly opening up information out of NSW and South Australian IIOs</a:t>
            </a:r>
          </a:p>
          <a:p>
            <a:pPr marL="800100" lvl="1" indent="-342900" algn="l">
              <a:buFont typeface="Arial" panose="020B0604020202020204" pitchFamily="34" charset="0"/>
              <a:buChar char="•"/>
            </a:pPr>
            <a:r>
              <a:rPr lang="en-AU" sz="1800" b="0" i="0" u="none" strike="noStrike" baseline="0">
                <a:solidFill>
                  <a:srgbClr val="000000"/>
                </a:solidFill>
                <a:latin typeface="Calibri-Light"/>
              </a:rPr>
              <a:t>Removing unfair advantages like the grandfathering provisions for a small number of tagged entitlement holders under s.12.23 of the Basin Plan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solidFill>
                  <a:srgbClr val="000000"/>
                </a:solidFill>
                <a:latin typeface="Arial" panose="020B0604020202020204" pitchFamily="34" charset="0"/>
              </a:rPr>
              <a:t>Agree to </a:t>
            </a:r>
            <a:r>
              <a:rPr lang="en-AU" sz="1800" b="1">
                <a:solidFill>
                  <a:srgbClr val="000000"/>
                </a:solidFill>
                <a:latin typeface="Arial" panose="020B0604020202020204" pitchFamily="34" charset="0"/>
              </a:rPr>
              <a:t>refined processes </a:t>
            </a:r>
            <a:r>
              <a:rPr lang="en-AU" sz="1800" b="0">
                <a:solidFill>
                  <a:srgbClr val="000000"/>
                </a:solidFill>
                <a:latin typeface="Arial" panose="020B0604020202020204" pitchFamily="34" charset="0"/>
              </a:rPr>
              <a:t>for dealing with water trades across the Barmah choke</a:t>
            </a:r>
          </a:p>
          <a:p>
            <a:pPr marL="800100" lvl="1" indent="-342900" algn="l">
              <a:buFont typeface="Arial" panose="020B0604020202020204" pitchFamily="34" charset="0"/>
              <a:buChar char="•"/>
            </a:pPr>
            <a:endParaRPr lang="en-AU" sz="1800" b="0" i="0" u="none" strike="noStrike" baseline="0">
              <a:solidFill>
                <a:srgbClr val="000000"/>
              </a:solidFill>
              <a:latin typeface="Calibri-Light"/>
            </a:endParaRPr>
          </a:p>
          <a:p>
            <a:endParaRPr lang="en-AU"/>
          </a:p>
        </p:txBody>
      </p:sp>
      <p:sp>
        <p:nvSpPr>
          <p:cNvPr id="4" name="Slide Number Placeholder 3"/>
          <p:cNvSpPr>
            <a:spLocks noGrp="1"/>
          </p:cNvSpPr>
          <p:nvPr>
            <p:ph type="sldNum" sz="quarter" idx="5"/>
          </p:nvPr>
        </p:nvSpPr>
        <p:spPr/>
        <p:txBody>
          <a:bodyPr/>
          <a:lstStyle/>
          <a:p>
            <a:fld id="{7E73C5AC-84A9-4D1B-81A1-62691D583346}" type="slidenum">
              <a:rPr lang="en-AU" smtClean="0"/>
              <a:t>6</a:t>
            </a:fld>
            <a:endParaRPr lang="en-AU"/>
          </a:p>
        </p:txBody>
      </p:sp>
    </p:spTree>
    <p:extLst>
      <p:ext uri="{BB962C8B-B14F-4D97-AF65-F5344CB8AC3E}">
        <p14:creationId xmlns:p14="http://schemas.microsoft.com/office/powerpoint/2010/main" val="129816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ingle Image">
    <p:spTree>
      <p:nvGrpSpPr>
        <p:cNvPr id="1" name=""/>
        <p:cNvGrpSpPr/>
        <p:nvPr/>
      </p:nvGrpSpPr>
      <p:grpSpPr>
        <a:xfrm>
          <a:off x="0" y="0"/>
          <a:ext cx="0" cy="0"/>
          <a:chOff x="0" y="0"/>
          <a:chExt cx="0" cy="0"/>
        </a:xfrm>
      </p:grpSpPr>
      <p:pic>
        <p:nvPicPr>
          <p:cNvPr id="3" name="Picture 2" descr="A picture containing ground, tree, outdoor, plant&#10;&#10;Description automatically generated">
            <a:extLst>
              <a:ext uri="{FF2B5EF4-FFF2-40B4-BE49-F238E27FC236}">
                <a16:creationId xmlns:a16="http://schemas.microsoft.com/office/drawing/2014/main" id="{484C7825-D371-4CCB-58AC-2D8610CC4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78" b="24445"/>
          <a:stretch/>
        </p:blipFill>
        <p:spPr>
          <a:xfrm>
            <a:off x="0" y="1400176"/>
            <a:ext cx="12192000" cy="4060262"/>
          </a:xfrm>
          <a:prstGeom prst="rect">
            <a:avLst/>
          </a:prstGeom>
        </p:spPr>
      </p:pic>
      <p:sp>
        <p:nvSpPr>
          <p:cNvPr id="15" name="Rectangle 14">
            <a:extLst>
              <a:ext uri="{FF2B5EF4-FFF2-40B4-BE49-F238E27FC236}">
                <a16:creationId xmlns:a16="http://schemas.microsoft.com/office/drawing/2014/main" id="{FEE418D8-180E-483D-9FA5-11A0537FF6CE}"/>
              </a:ext>
            </a:extLst>
          </p:cNvPr>
          <p:cNvSpPr/>
          <p:nvPr userDrawn="1"/>
        </p:nvSpPr>
        <p:spPr>
          <a:xfrm>
            <a:off x="2965953" y="5360793"/>
            <a:ext cx="9222872"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pic>
        <p:nvPicPr>
          <p:cNvPr id="14" name="Picture 13" descr="Graphical user interface, text&#10;&#10;Description automatically generated with medium confidence">
            <a:extLst>
              <a:ext uri="{FF2B5EF4-FFF2-40B4-BE49-F238E27FC236}">
                <a16:creationId xmlns:a16="http://schemas.microsoft.com/office/drawing/2014/main" id="{640A6B4C-134F-4D73-8BC9-1D81E8FDB7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2002" y="5868004"/>
            <a:ext cx="2109220" cy="542545"/>
          </a:xfrm>
          <a:prstGeom prst="rect">
            <a:avLst/>
          </a:prstGeom>
        </p:spPr>
      </p:pic>
      <p:grpSp>
        <p:nvGrpSpPr>
          <p:cNvPr id="20" name="Group 19">
            <a:extLst>
              <a:ext uri="{FF2B5EF4-FFF2-40B4-BE49-F238E27FC236}">
                <a16:creationId xmlns:a16="http://schemas.microsoft.com/office/drawing/2014/main" id="{9D9E65DD-D987-41BA-BCF7-F6AB41480FCE}"/>
              </a:ext>
            </a:extLst>
          </p:cNvPr>
          <p:cNvGrpSpPr/>
          <p:nvPr userDrawn="1"/>
        </p:nvGrpSpPr>
        <p:grpSpPr>
          <a:xfrm>
            <a:off x="1" y="1525040"/>
            <a:ext cx="12188827" cy="3835751"/>
            <a:chOff x="0" y="1144077"/>
            <a:chExt cx="9144000" cy="2877563"/>
          </a:xfrm>
        </p:grpSpPr>
        <p:pic>
          <p:nvPicPr>
            <p:cNvPr id="21" name="Picture 20">
              <a:extLst>
                <a:ext uri="{FF2B5EF4-FFF2-40B4-BE49-F238E27FC236}">
                  <a16:creationId xmlns:a16="http://schemas.microsoft.com/office/drawing/2014/main" id="{8F5B5789-DF75-49C2-908C-9B07273680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144077"/>
              <a:ext cx="1896263" cy="2877561"/>
            </a:xfrm>
            <a:prstGeom prst="rect">
              <a:avLst/>
            </a:prstGeom>
          </p:spPr>
        </p:pic>
        <p:pic>
          <p:nvPicPr>
            <p:cNvPr id="22" name="Picture 21">
              <a:extLst>
                <a:ext uri="{FF2B5EF4-FFF2-40B4-BE49-F238E27FC236}">
                  <a16:creationId xmlns:a16="http://schemas.microsoft.com/office/drawing/2014/main" id="{7B908EB6-5D91-482B-A471-07534B4126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9131" y="1144079"/>
              <a:ext cx="7254869" cy="2877561"/>
            </a:xfrm>
            <a:prstGeom prst="rect">
              <a:avLst/>
            </a:prstGeom>
          </p:spPr>
        </p:pic>
      </p:grpSp>
      <p:sp>
        <p:nvSpPr>
          <p:cNvPr id="16" name="Rectangle 15">
            <a:extLst>
              <a:ext uri="{FF2B5EF4-FFF2-40B4-BE49-F238E27FC236}">
                <a16:creationId xmlns:a16="http://schemas.microsoft.com/office/drawing/2014/main" id="{A8BBBAB8-E8DD-4BD8-AFD3-FDD1D1BE6F4A}"/>
              </a:ext>
            </a:extLst>
          </p:cNvPr>
          <p:cNvSpPr/>
          <p:nvPr userDrawn="1"/>
        </p:nvSpPr>
        <p:spPr>
          <a:xfrm>
            <a:off x="0" y="5360789"/>
            <a:ext cx="3224952" cy="14954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7" name="Isosceles Triangle 16">
            <a:extLst>
              <a:ext uri="{FF2B5EF4-FFF2-40B4-BE49-F238E27FC236}">
                <a16:creationId xmlns:a16="http://schemas.microsoft.com/office/drawing/2014/main" id="{6E424CAA-D7F9-48AC-8247-6E04555FF527}"/>
              </a:ext>
            </a:extLst>
          </p:cNvPr>
          <p:cNvSpPr/>
          <p:nvPr userDrawn="1"/>
        </p:nvSpPr>
        <p:spPr>
          <a:xfrm flipV="1">
            <a:off x="2518188" y="5360789"/>
            <a:ext cx="1413533" cy="14954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8" name="Picture 17">
            <a:extLst>
              <a:ext uri="{FF2B5EF4-FFF2-40B4-BE49-F238E27FC236}">
                <a16:creationId xmlns:a16="http://schemas.microsoft.com/office/drawing/2014/main" id="{B773553D-D470-4057-A1D9-158B41989B09}"/>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18187" y="5360793"/>
            <a:ext cx="1418728" cy="1497209"/>
          </a:xfrm>
          <a:prstGeom prst="rect">
            <a:avLst/>
          </a:prstGeom>
        </p:spPr>
      </p:pic>
      <p:sp>
        <p:nvSpPr>
          <p:cNvPr id="23" name="Rectangle 22">
            <a:extLst>
              <a:ext uri="{FF2B5EF4-FFF2-40B4-BE49-F238E27FC236}">
                <a16:creationId xmlns:a16="http://schemas.microsoft.com/office/drawing/2014/main" id="{F3D86E58-0283-45B4-9855-92FEDFB4DB1C}"/>
              </a:ext>
            </a:extLst>
          </p:cNvPr>
          <p:cNvSpPr/>
          <p:nvPr userDrawn="1"/>
        </p:nvSpPr>
        <p:spPr>
          <a:xfrm>
            <a:off x="1" y="-1"/>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4" name="Isosceles Triangle 23">
            <a:extLst>
              <a:ext uri="{FF2B5EF4-FFF2-40B4-BE49-F238E27FC236}">
                <a16:creationId xmlns:a16="http://schemas.microsoft.com/office/drawing/2014/main" id="{EAF71FD8-65BB-4F26-92F1-642D7474414B}"/>
              </a:ext>
            </a:extLst>
          </p:cNvPr>
          <p:cNvSpPr/>
          <p:nvPr userDrawn="1"/>
        </p:nvSpPr>
        <p:spPr>
          <a:xfrm flipV="1">
            <a:off x="3" y="-2"/>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14786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2FB8B7-4BD6-4187-A3B7-F50EF16F73E6}"/>
              </a:ext>
            </a:extLst>
          </p:cNvPr>
          <p:cNvGrpSpPr/>
          <p:nvPr userDrawn="1"/>
        </p:nvGrpSpPr>
        <p:grpSpPr>
          <a:xfrm>
            <a:off x="1" y="5360793"/>
            <a:ext cx="12188827" cy="1495425"/>
            <a:chOff x="0" y="5360789"/>
            <a:chExt cx="12188826" cy="1495425"/>
          </a:xfrm>
        </p:grpSpPr>
        <p:sp>
          <p:nvSpPr>
            <p:cNvPr id="8" name="Rectangle 7">
              <a:extLst>
                <a:ext uri="{FF2B5EF4-FFF2-40B4-BE49-F238E27FC236}">
                  <a16:creationId xmlns:a16="http://schemas.microsoft.com/office/drawing/2014/main" id="{60CE1E93-1514-4BDE-B626-50E8056C11CF}"/>
                </a:ext>
              </a:extLst>
            </p:cNvPr>
            <p:cNvSpPr/>
            <p:nvPr userDrawn="1"/>
          </p:nvSpPr>
          <p:spPr>
            <a:xfrm>
              <a:off x="2965953" y="5360789"/>
              <a:ext cx="9222873"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sp>
          <p:nvSpPr>
            <p:cNvPr id="9" name="Rectangle 8">
              <a:extLst>
                <a:ext uri="{FF2B5EF4-FFF2-40B4-BE49-F238E27FC236}">
                  <a16:creationId xmlns:a16="http://schemas.microsoft.com/office/drawing/2014/main" id="{E8197445-3794-494F-BFE4-2B54E6009391}"/>
                </a:ext>
              </a:extLst>
            </p:cNvPr>
            <p:cNvSpPr/>
            <p:nvPr userDrawn="1"/>
          </p:nvSpPr>
          <p:spPr>
            <a:xfrm>
              <a:off x="0" y="5360789"/>
              <a:ext cx="3224952" cy="149542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3" name="Isosceles Triangle 12">
              <a:extLst>
                <a:ext uri="{FF2B5EF4-FFF2-40B4-BE49-F238E27FC236}">
                  <a16:creationId xmlns:a16="http://schemas.microsoft.com/office/drawing/2014/main" id="{7A124DC0-F6FC-43FB-8E11-C5173F310C95}"/>
                </a:ext>
              </a:extLst>
            </p:cNvPr>
            <p:cNvSpPr/>
            <p:nvPr userDrawn="1"/>
          </p:nvSpPr>
          <p:spPr>
            <a:xfrm flipV="1">
              <a:off x="2518186" y="5360789"/>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pic>
        <p:nvPicPr>
          <p:cNvPr id="16" name="Picture 15">
            <a:extLst>
              <a:ext uri="{FF2B5EF4-FFF2-40B4-BE49-F238E27FC236}">
                <a16:creationId xmlns:a16="http://schemas.microsoft.com/office/drawing/2014/main" id="{86972400-A63F-46D7-A722-7378161D397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187" y="5360789"/>
            <a:ext cx="1418728" cy="1497210"/>
          </a:xfrm>
          <a:prstGeom prst="rect">
            <a:avLst/>
          </a:prstGeom>
        </p:spPr>
      </p:pic>
      <p:sp>
        <p:nvSpPr>
          <p:cNvPr id="17" name="Rectangle 16">
            <a:extLst>
              <a:ext uri="{FF2B5EF4-FFF2-40B4-BE49-F238E27FC236}">
                <a16:creationId xmlns:a16="http://schemas.microsoft.com/office/drawing/2014/main" id="{36BCA9EE-E7AB-41B7-A57A-50C124A34612}"/>
              </a:ext>
            </a:extLst>
          </p:cNvPr>
          <p:cNvSpPr/>
          <p:nvPr userDrawn="1"/>
        </p:nvSpPr>
        <p:spPr>
          <a:xfrm>
            <a:off x="1" y="-1"/>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8" name="Isosceles Triangle 17">
            <a:extLst>
              <a:ext uri="{FF2B5EF4-FFF2-40B4-BE49-F238E27FC236}">
                <a16:creationId xmlns:a16="http://schemas.microsoft.com/office/drawing/2014/main" id="{1A4EDC5C-3287-4745-BD37-AF02A29B9F0F}"/>
              </a:ext>
            </a:extLst>
          </p:cNvPr>
          <p:cNvSpPr/>
          <p:nvPr userDrawn="1"/>
        </p:nvSpPr>
        <p:spPr>
          <a:xfrm flipV="1">
            <a:off x="3" y="-2"/>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97311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2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Single Imag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D42801E-C6D8-437E-B827-30032F814E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292"/>
          <a:stretch/>
        </p:blipFill>
        <p:spPr>
          <a:xfrm>
            <a:off x="2" y="1525041"/>
            <a:ext cx="12188825" cy="3837731"/>
          </a:xfrm>
          <a:prstGeom prst="rect">
            <a:avLst/>
          </a:prstGeom>
        </p:spPr>
      </p:pic>
      <p:grpSp>
        <p:nvGrpSpPr>
          <p:cNvPr id="4" name="Group 3">
            <a:extLst>
              <a:ext uri="{FF2B5EF4-FFF2-40B4-BE49-F238E27FC236}">
                <a16:creationId xmlns:a16="http://schemas.microsoft.com/office/drawing/2014/main" id="{4FDD1171-5A02-435D-98B2-B2B0CE74900D}"/>
              </a:ext>
            </a:extLst>
          </p:cNvPr>
          <p:cNvGrpSpPr/>
          <p:nvPr userDrawn="1"/>
        </p:nvGrpSpPr>
        <p:grpSpPr>
          <a:xfrm>
            <a:off x="3438" y="1521075"/>
            <a:ext cx="12186047" cy="3835749"/>
            <a:chOff x="3435" y="1521071"/>
            <a:chExt cx="12186047" cy="3835749"/>
          </a:xfrm>
        </p:grpSpPr>
        <p:pic>
          <p:nvPicPr>
            <p:cNvPr id="29" name="Picture 28">
              <a:extLst>
                <a:ext uri="{FF2B5EF4-FFF2-40B4-BE49-F238E27FC236}">
                  <a16:creationId xmlns:a16="http://schemas.microsoft.com/office/drawing/2014/main" id="{4B4F74E5-F7B5-436E-B602-CBF349EB1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5" y="1522058"/>
              <a:ext cx="3802225" cy="3834762"/>
            </a:xfrm>
            <a:prstGeom prst="rect">
              <a:avLst/>
            </a:prstGeom>
          </p:spPr>
        </p:pic>
        <p:pic>
          <p:nvPicPr>
            <p:cNvPr id="30" name="Picture 29">
              <a:extLst>
                <a:ext uri="{FF2B5EF4-FFF2-40B4-BE49-F238E27FC236}">
                  <a16:creationId xmlns:a16="http://schemas.microsoft.com/office/drawing/2014/main" id="{9880B810-2410-4B92-B61B-F5EC6F74F3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8463" y="1521071"/>
              <a:ext cx="8411019" cy="3835749"/>
            </a:xfrm>
            <a:prstGeom prst="rect">
              <a:avLst/>
            </a:prstGeom>
          </p:spPr>
        </p:pic>
      </p:grpSp>
      <p:sp>
        <p:nvSpPr>
          <p:cNvPr id="19" name="Rectangle 18">
            <a:extLst>
              <a:ext uri="{FF2B5EF4-FFF2-40B4-BE49-F238E27FC236}">
                <a16:creationId xmlns:a16="http://schemas.microsoft.com/office/drawing/2014/main" id="{70839EA6-CEE3-4DCC-A4EC-3BC7677BDF48}"/>
              </a:ext>
            </a:extLst>
          </p:cNvPr>
          <p:cNvSpPr/>
          <p:nvPr userDrawn="1"/>
        </p:nvSpPr>
        <p:spPr>
          <a:xfrm>
            <a:off x="2968785" y="5360794"/>
            <a:ext cx="9222873"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pic>
        <p:nvPicPr>
          <p:cNvPr id="20" name="Picture 19" descr="Graphical user interface, text&#10;&#10;Description automatically generated with medium confidence">
            <a:extLst>
              <a:ext uri="{FF2B5EF4-FFF2-40B4-BE49-F238E27FC236}">
                <a16:creationId xmlns:a16="http://schemas.microsoft.com/office/drawing/2014/main" id="{6759EC9A-F163-4491-B8F6-B5CB643907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22002" y="5868004"/>
            <a:ext cx="2109220" cy="542545"/>
          </a:xfrm>
          <a:prstGeom prst="rect">
            <a:avLst/>
          </a:prstGeom>
        </p:spPr>
      </p:pic>
      <p:sp>
        <p:nvSpPr>
          <p:cNvPr id="31" name="Rectangle 30">
            <a:extLst>
              <a:ext uri="{FF2B5EF4-FFF2-40B4-BE49-F238E27FC236}">
                <a16:creationId xmlns:a16="http://schemas.microsoft.com/office/drawing/2014/main" id="{EE38B400-CF8A-439D-8118-B414E188468C}"/>
              </a:ext>
            </a:extLst>
          </p:cNvPr>
          <p:cNvSpPr/>
          <p:nvPr userDrawn="1"/>
        </p:nvSpPr>
        <p:spPr>
          <a:xfrm>
            <a:off x="2829" y="5360794"/>
            <a:ext cx="4508995" cy="149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32" name="Isosceles Triangle 31">
            <a:extLst>
              <a:ext uri="{FF2B5EF4-FFF2-40B4-BE49-F238E27FC236}">
                <a16:creationId xmlns:a16="http://schemas.microsoft.com/office/drawing/2014/main" id="{7F81585A-2973-49E1-A37D-ACDB8A425F07}"/>
              </a:ext>
            </a:extLst>
          </p:cNvPr>
          <p:cNvSpPr/>
          <p:nvPr userDrawn="1"/>
        </p:nvSpPr>
        <p:spPr>
          <a:xfrm flipV="1">
            <a:off x="3804135" y="5360302"/>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3" name="Picture 32">
            <a:extLst>
              <a:ext uri="{FF2B5EF4-FFF2-40B4-BE49-F238E27FC236}">
                <a16:creationId xmlns:a16="http://schemas.microsoft.com/office/drawing/2014/main" id="{E4B637BD-56DA-4DC3-8D4C-8235B582F83D}"/>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4133" y="5360298"/>
            <a:ext cx="1418728" cy="1497210"/>
          </a:xfrm>
          <a:prstGeom prst="rect">
            <a:avLst/>
          </a:prstGeom>
        </p:spPr>
      </p:pic>
      <p:sp>
        <p:nvSpPr>
          <p:cNvPr id="34" name="Rectangle 33">
            <a:extLst>
              <a:ext uri="{FF2B5EF4-FFF2-40B4-BE49-F238E27FC236}">
                <a16:creationId xmlns:a16="http://schemas.microsoft.com/office/drawing/2014/main" id="{9B857505-636E-40B2-B5CA-4FAF9804B88F}"/>
              </a:ext>
            </a:extLst>
          </p:cNvPr>
          <p:cNvSpPr/>
          <p:nvPr userDrawn="1"/>
        </p:nvSpPr>
        <p:spPr>
          <a:xfrm>
            <a:off x="2829" y="1"/>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5" name="Isosceles Triangle 34">
            <a:extLst>
              <a:ext uri="{FF2B5EF4-FFF2-40B4-BE49-F238E27FC236}">
                <a16:creationId xmlns:a16="http://schemas.microsoft.com/office/drawing/2014/main" id="{6C64C79C-00DE-4622-A1C2-A66F969BDE88}"/>
              </a:ext>
            </a:extLst>
          </p:cNvPr>
          <p:cNvSpPr/>
          <p:nvPr userDrawn="1"/>
        </p:nvSpPr>
        <p:spPr>
          <a:xfrm flipV="1">
            <a:off x="1271467" y="0"/>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41556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Single Imag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334DB9-DC14-4373-9912-72140ACDC030}"/>
              </a:ext>
            </a:extLst>
          </p:cNvPr>
          <p:cNvGrpSpPr/>
          <p:nvPr userDrawn="1"/>
        </p:nvGrpSpPr>
        <p:grpSpPr>
          <a:xfrm>
            <a:off x="1" y="5360794"/>
            <a:ext cx="12188827" cy="1495425"/>
            <a:chOff x="-1" y="5360790"/>
            <a:chExt cx="12188827" cy="1495425"/>
          </a:xfrm>
        </p:grpSpPr>
        <p:sp>
          <p:nvSpPr>
            <p:cNvPr id="15" name="Rectangle 14">
              <a:extLst>
                <a:ext uri="{FF2B5EF4-FFF2-40B4-BE49-F238E27FC236}">
                  <a16:creationId xmlns:a16="http://schemas.microsoft.com/office/drawing/2014/main" id="{57D5935B-19BE-4BC0-B828-AE7051F0999E}"/>
                </a:ext>
              </a:extLst>
            </p:cNvPr>
            <p:cNvSpPr/>
            <p:nvPr userDrawn="1"/>
          </p:nvSpPr>
          <p:spPr>
            <a:xfrm>
              <a:off x="2965952" y="5360790"/>
              <a:ext cx="9222874"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sp>
          <p:nvSpPr>
            <p:cNvPr id="16" name="Rectangle 15">
              <a:extLst>
                <a:ext uri="{FF2B5EF4-FFF2-40B4-BE49-F238E27FC236}">
                  <a16:creationId xmlns:a16="http://schemas.microsoft.com/office/drawing/2014/main" id="{ECF4F28C-32B7-4827-8089-64AC72838082}"/>
                </a:ext>
              </a:extLst>
            </p:cNvPr>
            <p:cNvSpPr/>
            <p:nvPr userDrawn="1"/>
          </p:nvSpPr>
          <p:spPr>
            <a:xfrm>
              <a:off x="-1" y="5360790"/>
              <a:ext cx="5768702" cy="149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7" name="Isosceles Triangle 16">
              <a:extLst>
                <a:ext uri="{FF2B5EF4-FFF2-40B4-BE49-F238E27FC236}">
                  <a16:creationId xmlns:a16="http://schemas.microsoft.com/office/drawing/2014/main" id="{4FC0EB31-53DE-4F60-B508-3ACF2363F932}"/>
                </a:ext>
              </a:extLst>
            </p:cNvPr>
            <p:cNvSpPr/>
            <p:nvPr userDrawn="1"/>
          </p:nvSpPr>
          <p:spPr>
            <a:xfrm flipV="1">
              <a:off x="5061935" y="5360790"/>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pic>
        <p:nvPicPr>
          <p:cNvPr id="19" name="Picture 18" descr="Graphical user interface, text&#10;&#10;Description automatically generated with medium confidence">
            <a:extLst>
              <a:ext uri="{FF2B5EF4-FFF2-40B4-BE49-F238E27FC236}">
                <a16:creationId xmlns:a16="http://schemas.microsoft.com/office/drawing/2014/main" id="{760676DD-129A-4F16-B649-2A848D164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2002" y="5868004"/>
            <a:ext cx="2109220" cy="542545"/>
          </a:xfrm>
          <a:prstGeom prst="rect">
            <a:avLst/>
          </a:prstGeom>
        </p:spPr>
      </p:pic>
      <p:pic>
        <p:nvPicPr>
          <p:cNvPr id="14" name="Picture 13">
            <a:extLst>
              <a:ext uri="{FF2B5EF4-FFF2-40B4-BE49-F238E27FC236}">
                <a16:creationId xmlns:a16="http://schemas.microsoft.com/office/drawing/2014/main" id="{E1206BB3-9665-457C-B1F0-6CE50A5430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92"/>
          <a:stretch/>
        </p:blipFill>
        <p:spPr>
          <a:xfrm>
            <a:off x="2" y="1525041"/>
            <a:ext cx="12188825" cy="3837731"/>
          </a:xfrm>
          <a:prstGeom prst="rect">
            <a:avLst/>
          </a:prstGeom>
        </p:spPr>
      </p:pic>
      <p:grpSp>
        <p:nvGrpSpPr>
          <p:cNvPr id="20" name="Group 19">
            <a:extLst>
              <a:ext uri="{FF2B5EF4-FFF2-40B4-BE49-F238E27FC236}">
                <a16:creationId xmlns:a16="http://schemas.microsoft.com/office/drawing/2014/main" id="{00E2AAEF-DBC1-4BB6-A2DB-F3B465EC0A05}"/>
              </a:ext>
            </a:extLst>
          </p:cNvPr>
          <p:cNvGrpSpPr/>
          <p:nvPr userDrawn="1"/>
        </p:nvGrpSpPr>
        <p:grpSpPr>
          <a:xfrm>
            <a:off x="1" y="1525042"/>
            <a:ext cx="12187847" cy="3835749"/>
            <a:chOff x="0" y="1144079"/>
            <a:chExt cx="9143264" cy="2877561"/>
          </a:xfrm>
        </p:grpSpPr>
        <p:pic>
          <p:nvPicPr>
            <p:cNvPr id="21" name="Picture 20">
              <a:extLst>
                <a:ext uri="{FF2B5EF4-FFF2-40B4-BE49-F238E27FC236}">
                  <a16:creationId xmlns:a16="http://schemas.microsoft.com/office/drawing/2014/main" id="{34DB472C-DCAA-4483-9B96-FC3EAD49E7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144079"/>
              <a:ext cx="3787948" cy="2877560"/>
            </a:xfrm>
            <a:prstGeom prst="rect">
              <a:avLst/>
            </a:prstGeom>
          </p:spPr>
        </p:pic>
        <p:pic>
          <p:nvPicPr>
            <p:cNvPr id="22" name="Picture 21">
              <a:extLst>
                <a:ext uri="{FF2B5EF4-FFF2-40B4-BE49-F238E27FC236}">
                  <a16:creationId xmlns:a16="http://schemas.microsoft.com/office/drawing/2014/main" id="{A3A69941-5C58-4540-9EB1-A41A432385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78319" y="1144079"/>
              <a:ext cx="5364945" cy="2877561"/>
            </a:xfrm>
            <a:prstGeom prst="rect">
              <a:avLst/>
            </a:prstGeom>
          </p:spPr>
        </p:pic>
      </p:grpSp>
      <p:pic>
        <p:nvPicPr>
          <p:cNvPr id="18" name="Picture 17">
            <a:extLst>
              <a:ext uri="{FF2B5EF4-FFF2-40B4-BE49-F238E27FC236}">
                <a16:creationId xmlns:a16="http://schemas.microsoft.com/office/drawing/2014/main" id="{B89A2A5E-2C52-4557-BD30-30415185C078}"/>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56740" y="5360790"/>
            <a:ext cx="1418728" cy="1497210"/>
          </a:xfrm>
          <a:prstGeom prst="rect">
            <a:avLst/>
          </a:prstGeom>
        </p:spPr>
      </p:pic>
      <p:sp>
        <p:nvSpPr>
          <p:cNvPr id="23" name="Rectangle 22">
            <a:extLst>
              <a:ext uri="{FF2B5EF4-FFF2-40B4-BE49-F238E27FC236}">
                <a16:creationId xmlns:a16="http://schemas.microsoft.com/office/drawing/2014/main" id="{43CB6DF7-8CED-42DA-9C7C-BB2319D7A459}"/>
              </a:ext>
            </a:extLst>
          </p:cNvPr>
          <p:cNvSpPr/>
          <p:nvPr userDrawn="1"/>
        </p:nvSpPr>
        <p:spPr>
          <a:xfrm>
            <a:off x="1" y="0"/>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4" name="Isosceles Triangle 23">
            <a:extLst>
              <a:ext uri="{FF2B5EF4-FFF2-40B4-BE49-F238E27FC236}">
                <a16:creationId xmlns:a16="http://schemas.microsoft.com/office/drawing/2014/main" id="{94BFF76C-EF7D-49CB-B7D2-89723D32432D}"/>
              </a:ext>
            </a:extLst>
          </p:cNvPr>
          <p:cNvSpPr/>
          <p:nvPr userDrawn="1"/>
        </p:nvSpPr>
        <p:spPr>
          <a:xfrm flipV="1">
            <a:off x="2519346" y="0"/>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33428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Multiple Images">
    <p:spTree>
      <p:nvGrpSpPr>
        <p:cNvPr id="1" name=""/>
        <p:cNvGrpSpPr/>
        <p:nvPr/>
      </p:nvGrpSpPr>
      <p:grpSpPr>
        <a:xfrm>
          <a:off x="0" y="0"/>
          <a:ext cx="0" cy="0"/>
          <a:chOff x="0" y="0"/>
          <a:chExt cx="0" cy="0"/>
        </a:xfrm>
      </p:grpSpPr>
      <p:pic>
        <p:nvPicPr>
          <p:cNvPr id="4" name="Picture 3" descr="A group of wind turbines on a hill&#10;&#10;Description automatically generated with low confidence">
            <a:extLst>
              <a:ext uri="{FF2B5EF4-FFF2-40B4-BE49-F238E27FC236}">
                <a16:creationId xmlns:a16="http://schemas.microsoft.com/office/drawing/2014/main" id="{2CDE2250-C66A-44D6-B54B-419E78C63A9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13988" y="1214871"/>
            <a:ext cx="4590893" cy="4385978"/>
          </a:xfrm>
          <a:prstGeom prst="rect">
            <a:avLst/>
          </a:prstGeom>
        </p:spPr>
      </p:pic>
      <p:sp>
        <p:nvSpPr>
          <p:cNvPr id="22" name="Rectangle 21">
            <a:extLst>
              <a:ext uri="{FF2B5EF4-FFF2-40B4-BE49-F238E27FC236}">
                <a16:creationId xmlns:a16="http://schemas.microsoft.com/office/drawing/2014/main" id="{9094D1AF-7B98-4BCD-90C6-A6819B9B3FE1}"/>
              </a:ext>
            </a:extLst>
          </p:cNvPr>
          <p:cNvSpPr/>
          <p:nvPr userDrawn="1"/>
        </p:nvSpPr>
        <p:spPr>
          <a:xfrm>
            <a:off x="2968785" y="5360794"/>
            <a:ext cx="9222873"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pic>
        <p:nvPicPr>
          <p:cNvPr id="18" name="Picture 17" descr="Graphical user interface, text&#10;&#10;Description automatically generated with medium confidence">
            <a:extLst>
              <a:ext uri="{FF2B5EF4-FFF2-40B4-BE49-F238E27FC236}">
                <a16:creationId xmlns:a16="http://schemas.microsoft.com/office/drawing/2014/main" id="{7CA466E6-A9B4-4DDD-AC98-5A149E1E57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2002" y="5868004"/>
            <a:ext cx="2109220" cy="542545"/>
          </a:xfrm>
          <a:prstGeom prst="rect">
            <a:avLst/>
          </a:prstGeom>
        </p:spPr>
      </p:pic>
      <p:sp>
        <p:nvSpPr>
          <p:cNvPr id="26" name="Rectangle 10">
            <a:extLst>
              <a:ext uri="{FF2B5EF4-FFF2-40B4-BE49-F238E27FC236}">
                <a16:creationId xmlns:a16="http://schemas.microsoft.com/office/drawing/2014/main" id="{C1549B01-A32C-4600-BA77-BC8FE0FB4BFF}"/>
              </a:ext>
            </a:extLst>
          </p:cNvPr>
          <p:cNvSpPr/>
          <p:nvPr userDrawn="1"/>
        </p:nvSpPr>
        <p:spPr>
          <a:xfrm>
            <a:off x="3778465" y="1525042"/>
            <a:ext cx="8417875" cy="3838846"/>
          </a:xfrm>
          <a:custGeom>
            <a:avLst/>
            <a:gdLst>
              <a:gd name="connsiteX0" fmla="*/ 0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0 w 4099650"/>
              <a:gd name="connsiteY4" fmla="*/ 0 h 3834000"/>
              <a:gd name="connsiteX0" fmla="*/ 1119188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1119188 w 4099650"/>
              <a:gd name="connsiteY4" fmla="*/ 0 h 3834000"/>
              <a:gd name="connsiteX0" fmla="*/ 1585913 w 4099650"/>
              <a:gd name="connsiteY0" fmla="*/ 4762 h 3834000"/>
              <a:gd name="connsiteX1" fmla="*/ 4099650 w 4099650"/>
              <a:gd name="connsiteY1" fmla="*/ 0 h 3834000"/>
              <a:gd name="connsiteX2" fmla="*/ 4099650 w 4099650"/>
              <a:gd name="connsiteY2" fmla="*/ 3834000 h 3834000"/>
              <a:gd name="connsiteX3" fmla="*/ 0 w 4099650"/>
              <a:gd name="connsiteY3" fmla="*/ 3834000 h 3834000"/>
              <a:gd name="connsiteX4" fmla="*/ 1585913 w 4099650"/>
              <a:gd name="connsiteY4" fmla="*/ 4762 h 3834000"/>
              <a:gd name="connsiteX0" fmla="*/ 209073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2090738 w 4099650"/>
              <a:gd name="connsiteY4" fmla="*/ 0 h 3834001"/>
              <a:gd name="connsiteX0" fmla="*/ 180498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1804988 w 4099650"/>
              <a:gd name="connsiteY4" fmla="*/ 0 h 3834001"/>
              <a:gd name="connsiteX0" fmla="*/ 1804988 w 4099650"/>
              <a:gd name="connsiteY0" fmla="*/ 2380 h 3836381"/>
              <a:gd name="connsiteX1" fmla="*/ 3935344 w 4099650"/>
              <a:gd name="connsiteY1" fmla="*/ 0 h 3836381"/>
              <a:gd name="connsiteX2" fmla="*/ 4099650 w 4099650"/>
              <a:gd name="connsiteY2" fmla="*/ 3836381 h 3836381"/>
              <a:gd name="connsiteX3" fmla="*/ 0 w 4099650"/>
              <a:gd name="connsiteY3" fmla="*/ 3836381 h 3836381"/>
              <a:gd name="connsiteX4" fmla="*/ 1804988 w 4099650"/>
              <a:gd name="connsiteY4" fmla="*/ 2380 h 3836381"/>
              <a:gd name="connsiteX0" fmla="*/ 1804988 w 3935344"/>
              <a:gd name="connsiteY0" fmla="*/ 2380 h 3838762"/>
              <a:gd name="connsiteX1" fmla="*/ 3935344 w 3935344"/>
              <a:gd name="connsiteY1" fmla="*/ 0 h 3838762"/>
              <a:gd name="connsiteX2" fmla="*/ 3935344 w 3935344"/>
              <a:gd name="connsiteY2" fmla="*/ 3838762 h 3838762"/>
              <a:gd name="connsiteX3" fmla="*/ 0 w 3935344"/>
              <a:gd name="connsiteY3" fmla="*/ 3836381 h 3838762"/>
              <a:gd name="connsiteX4" fmla="*/ 1804988 w 3935344"/>
              <a:gd name="connsiteY4" fmla="*/ 2380 h 3838762"/>
              <a:gd name="connsiteX0" fmla="*/ 1804988 w 5368857"/>
              <a:gd name="connsiteY0" fmla="*/ 2380 h 3836381"/>
              <a:gd name="connsiteX1" fmla="*/ 3935344 w 5368857"/>
              <a:gd name="connsiteY1" fmla="*/ 0 h 3836381"/>
              <a:gd name="connsiteX2" fmla="*/ 5368857 w 5368857"/>
              <a:gd name="connsiteY2" fmla="*/ 3834000 h 3836381"/>
              <a:gd name="connsiteX3" fmla="*/ 0 w 5368857"/>
              <a:gd name="connsiteY3" fmla="*/ 3836381 h 3836381"/>
              <a:gd name="connsiteX4" fmla="*/ 1804988 w 5368857"/>
              <a:gd name="connsiteY4" fmla="*/ 2380 h 3836381"/>
              <a:gd name="connsiteX0" fmla="*/ 1804988 w 5368857"/>
              <a:gd name="connsiteY0" fmla="*/ 0 h 3834001"/>
              <a:gd name="connsiteX1" fmla="*/ 5366475 w 5368857"/>
              <a:gd name="connsiteY1" fmla="*/ 2 h 3834001"/>
              <a:gd name="connsiteX2" fmla="*/ 5368857 w 5368857"/>
              <a:gd name="connsiteY2" fmla="*/ 3831620 h 3834001"/>
              <a:gd name="connsiteX3" fmla="*/ 0 w 5368857"/>
              <a:gd name="connsiteY3" fmla="*/ 3834001 h 3834001"/>
              <a:gd name="connsiteX4" fmla="*/ 1804988 w 5368857"/>
              <a:gd name="connsiteY4" fmla="*/ 0 h 3834001"/>
              <a:gd name="connsiteX0" fmla="*/ 1804988 w 8421385"/>
              <a:gd name="connsiteY0" fmla="*/ 0 h 3834001"/>
              <a:gd name="connsiteX1" fmla="*/ 8421385 w 8421385"/>
              <a:gd name="connsiteY1" fmla="*/ 3 h 3834001"/>
              <a:gd name="connsiteX2" fmla="*/ 5368857 w 8421385"/>
              <a:gd name="connsiteY2" fmla="*/ 3831620 h 3834001"/>
              <a:gd name="connsiteX3" fmla="*/ 0 w 8421385"/>
              <a:gd name="connsiteY3" fmla="*/ 3834001 h 3834001"/>
              <a:gd name="connsiteX4" fmla="*/ 1804988 w 8421385"/>
              <a:gd name="connsiteY4" fmla="*/ 0 h 3834001"/>
              <a:gd name="connsiteX0" fmla="*/ 1804988 w 8421385"/>
              <a:gd name="connsiteY0" fmla="*/ 0 h 3837682"/>
              <a:gd name="connsiteX1" fmla="*/ 8421385 w 8421385"/>
              <a:gd name="connsiteY1" fmla="*/ 3 h 3837682"/>
              <a:gd name="connsiteX2" fmla="*/ 8399522 w 8421385"/>
              <a:gd name="connsiteY2" fmla="*/ 3837682 h 3837682"/>
              <a:gd name="connsiteX3" fmla="*/ 0 w 8421385"/>
              <a:gd name="connsiteY3" fmla="*/ 3834001 h 3837682"/>
              <a:gd name="connsiteX4" fmla="*/ 1804988 w 8421385"/>
              <a:gd name="connsiteY4" fmla="*/ 0 h 3837682"/>
              <a:gd name="connsiteX0" fmla="*/ 1804988 w 8399522"/>
              <a:gd name="connsiteY0" fmla="*/ 0 h 3837682"/>
              <a:gd name="connsiteX1" fmla="*/ 8330465 w 8399522"/>
              <a:gd name="connsiteY1" fmla="*/ 3 h 3837682"/>
              <a:gd name="connsiteX2" fmla="*/ 8399522 w 8399522"/>
              <a:gd name="connsiteY2" fmla="*/ 3837682 h 3837682"/>
              <a:gd name="connsiteX3" fmla="*/ 0 w 8399522"/>
              <a:gd name="connsiteY3" fmla="*/ 3834001 h 3837682"/>
              <a:gd name="connsiteX4" fmla="*/ 1804988 w 8399522"/>
              <a:gd name="connsiteY4" fmla="*/ 0 h 3837682"/>
              <a:gd name="connsiteX0" fmla="*/ 1804988 w 8415324"/>
              <a:gd name="connsiteY0" fmla="*/ 0 h 3837682"/>
              <a:gd name="connsiteX1" fmla="*/ 8415324 w 8415324"/>
              <a:gd name="connsiteY1" fmla="*/ 3 h 3837682"/>
              <a:gd name="connsiteX2" fmla="*/ 8399522 w 8415324"/>
              <a:gd name="connsiteY2" fmla="*/ 3837682 h 3837682"/>
              <a:gd name="connsiteX3" fmla="*/ 0 w 8415324"/>
              <a:gd name="connsiteY3" fmla="*/ 3834001 h 3837682"/>
              <a:gd name="connsiteX4" fmla="*/ 1804988 w 8415324"/>
              <a:gd name="connsiteY4" fmla="*/ 0 h 3837682"/>
              <a:gd name="connsiteX0" fmla="*/ 1804988 w 8415324"/>
              <a:gd name="connsiteY0" fmla="*/ 0 h 3837682"/>
              <a:gd name="connsiteX1" fmla="*/ 8415324 w 8415324"/>
              <a:gd name="connsiteY1" fmla="*/ 3 h 3837682"/>
              <a:gd name="connsiteX2" fmla="*/ 8411647 w 8415324"/>
              <a:gd name="connsiteY2" fmla="*/ 3837682 h 3837682"/>
              <a:gd name="connsiteX3" fmla="*/ 0 w 8415324"/>
              <a:gd name="connsiteY3" fmla="*/ 3834001 h 3837682"/>
              <a:gd name="connsiteX4" fmla="*/ 1804988 w 8415324"/>
              <a:gd name="connsiteY4" fmla="*/ 0 h 3837682"/>
              <a:gd name="connsiteX0" fmla="*/ 1520062 w 8130398"/>
              <a:gd name="connsiteY0" fmla="*/ 0 h 3837682"/>
              <a:gd name="connsiteX1" fmla="*/ 8130398 w 8130398"/>
              <a:gd name="connsiteY1" fmla="*/ 3 h 3837682"/>
              <a:gd name="connsiteX2" fmla="*/ 8126721 w 8130398"/>
              <a:gd name="connsiteY2" fmla="*/ 3837682 h 3837682"/>
              <a:gd name="connsiteX3" fmla="*/ 0 w 8130398"/>
              <a:gd name="connsiteY3" fmla="*/ 2942850 h 3837682"/>
              <a:gd name="connsiteX4" fmla="*/ 1520062 w 8130398"/>
              <a:gd name="connsiteY4" fmla="*/ 0 h 3837682"/>
              <a:gd name="connsiteX0" fmla="*/ 1804988 w 8415324"/>
              <a:gd name="connsiteY0" fmla="*/ 0 h 3837682"/>
              <a:gd name="connsiteX1" fmla="*/ 8415324 w 8415324"/>
              <a:gd name="connsiteY1" fmla="*/ 3 h 3837682"/>
              <a:gd name="connsiteX2" fmla="*/ 8411647 w 8415324"/>
              <a:gd name="connsiteY2" fmla="*/ 3837682 h 3837682"/>
              <a:gd name="connsiteX3" fmla="*/ 0 w 8415324"/>
              <a:gd name="connsiteY3" fmla="*/ 3834001 h 3837682"/>
              <a:gd name="connsiteX4" fmla="*/ 1804988 w 8415324"/>
              <a:gd name="connsiteY4" fmla="*/ 0 h 3837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324" h="3837682">
                <a:moveTo>
                  <a:pt x="1804988" y="0"/>
                </a:moveTo>
                <a:lnTo>
                  <a:pt x="8415324" y="3"/>
                </a:lnTo>
                <a:cubicBezTo>
                  <a:pt x="8410057" y="1279229"/>
                  <a:pt x="8416914" y="2558456"/>
                  <a:pt x="8411647" y="3837682"/>
                </a:cubicBezTo>
                <a:lnTo>
                  <a:pt x="0" y="3834001"/>
                </a:lnTo>
                <a:lnTo>
                  <a:pt x="1804988" y="0"/>
                </a:lnTo>
                <a:close/>
              </a:path>
            </a:pathLst>
          </a:custGeom>
          <a:blipFill dpi="0" rotWithShape="1">
            <a:blip r:embed="rId4" cstate="print">
              <a:extLst>
                <a:ext uri="{28A0092B-C50C-407E-A947-70E740481C1C}">
                  <a14:useLocalDpi xmlns:a14="http://schemas.microsoft.com/office/drawing/2010/main" val="0"/>
                </a:ext>
              </a:extLst>
            </a:blip>
            <a:srcRect/>
            <a:stretch>
              <a:fillRect l="89" t="-38738" r="-89" b="-175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7" name="Rectangle 8">
            <a:extLst>
              <a:ext uri="{FF2B5EF4-FFF2-40B4-BE49-F238E27FC236}">
                <a16:creationId xmlns:a16="http://schemas.microsoft.com/office/drawing/2014/main" id="{85FF7CAD-A9E5-4F69-B2F3-9EB99D1FEAE4}"/>
              </a:ext>
            </a:extLst>
          </p:cNvPr>
          <p:cNvSpPr/>
          <p:nvPr userDrawn="1"/>
        </p:nvSpPr>
        <p:spPr>
          <a:xfrm>
            <a:off x="3438" y="1523608"/>
            <a:ext cx="3802225" cy="3842707"/>
          </a:xfrm>
          <a:custGeom>
            <a:avLst/>
            <a:gdLst>
              <a:gd name="connsiteX0" fmla="*/ 0 w 3233312"/>
              <a:gd name="connsiteY0" fmla="*/ 0 h 3834000"/>
              <a:gd name="connsiteX1" fmla="*/ 3233312 w 3233312"/>
              <a:gd name="connsiteY1" fmla="*/ 0 h 3834000"/>
              <a:gd name="connsiteX2" fmla="*/ 3233312 w 3233312"/>
              <a:gd name="connsiteY2" fmla="*/ 3834000 h 3834000"/>
              <a:gd name="connsiteX3" fmla="*/ 0 w 3233312"/>
              <a:gd name="connsiteY3" fmla="*/ 3834000 h 3834000"/>
              <a:gd name="connsiteX4" fmla="*/ 0 w 323331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0 w 5043062"/>
              <a:gd name="connsiteY3" fmla="*/ 3834000 h 3834000"/>
              <a:gd name="connsiteX4" fmla="*/ 0 w 504306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1254919 w 5043062"/>
              <a:gd name="connsiteY3" fmla="*/ 3831619 h 3834000"/>
              <a:gd name="connsiteX4" fmla="*/ 0 w 5043062"/>
              <a:gd name="connsiteY4" fmla="*/ 0 h 3834000"/>
              <a:gd name="connsiteX0" fmla="*/ 7144 w 3788143"/>
              <a:gd name="connsiteY0" fmla="*/ 0 h 3834000"/>
              <a:gd name="connsiteX1" fmla="*/ 1978393 w 3788143"/>
              <a:gd name="connsiteY1" fmla="*/ 0 h 3834000"/>
              <a:gd name="connsiteX2" fmla="*/ 3788143 w 3788143"/>
              <a:gd name="connsiteY2" fmla="*/ 3834000 h 3834000"/>
              <a:gd name="connsiteX3" fmla="*/ 0 w 3788143"/>
              <a:gd name="connsiteY3" fmla="*/ 3831619 h 3834000"/>
              <a:gd name="connsiteX4" fmla="*/ 7144 w 3788143"/>
              <a:gd name="connsiteY4" fmla="*/ 0 h 3834000"/>
              <a:gd name="connsiteX0" fmla="*/ 22 w 3781021"/>
              <a:gd name="connsiteY0" fmla="*/ 0 h 3834000"/>
              <a:gd name="connsiteX1" fmla="*/ 1971271 w 3781021"/>
              <a:gd name="connsiteY1" fmla="*/ 0 h 3834000"/>
              <a:gd name="connsiteX2" fmla="*/ 3781021 w 3781021"/>
              <a:gd name="connsiteY2" fmla="*/ 3834000 h 3834000"/>
              <a:gd name="connsiteX3" fmla="*/ 190522 w 3781021"/>
              <a:gd name="connsiteY3" fmla="*/ 3669694 h 3834000"/>
              <a:gd name="connsiteX4" fmla="*/ 22 w 3781021"/>
              <a:gd name="connsiteY4" fmla="*/ 0 h 3834000"/>
              <a:gd name="connsiteX0" fmla="*/ 687 w 3781686"/>
              <a:gd name="connsiteY0" fmla="*/ 0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0 h 3834000"/>
              <a:gd name="connsiteX0" fmla="*/ 240507 w 3780999"/>
              <a:gd name="connsiteY0" fmla="*/ 200025 h 3834000"/>
              <a:gd name="connsiteX1" fmla="*/ 1971249 w 3780999"/>
              <a:gd name="connsiteY1" fmla="*/ 0 h 3834000"/>
              <a:gd name="connsiteX2" fmla="*/ 3780999 w 3780999"/>
              <a:gd name="connsiteY2" fmla="*/ 3834000 h 3834000"/>
              <a:gd name="connsiteX3" fmla="*/ 0 w 3780999"/>
              <a:gd name="connsiteY3" fmla="*/ 3829238 h 3834000"/>
              <a:gd name="connsiteX4" fmla="*/ 240507 w 3780999"/>
              <a:gd name="connsiteY4" fmla="*/ 200025 h 3834000"/>
              <a:gd name="connsiteX0" fmla="*/ 687 w 3781686"/>
              <a:gd name="connsiteY0" fmla="*/ 4762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4762 h 38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686" h="3834000">
                <a:moveTo>
                  <a:pt x="687" y="4762"/>
                </a:moveTo>
                <a:lnTo>
                  <a:pt x="1971936" y="0"/>
                </a:lnTo>
                <a:lnTo>
                  <a:pt x="3781686" y="3834000"/>
                </a:lnTo>
                <a:lnTo>
                  <a:pt x="687" y="3829238"/>
                </a:lnTo>
                <a:cubicBezTo>
                  <a:pt x="3068" y="2552032"/>
                  <a:pt x="-1694" y="1281968"/>
                  <a:pt x="687" y="4762"/>
                </a:cubicBezTo>
                <a:close/>
              </a:path>
            </a:pathLst>
          </a:custGeom>
          <a:blipFill dpi="0" rotWithShape="1">
            <a:blip r:embed="rId5">
              <a:extLst>
                <a:ext uri="{28A0092B-C50C-407E-A947-70E740481C1C}">
                  <a14:useLocalDpi xmlns:a14="http://schemas.microsoft.com/office/drawing/2010/main" val="0"/>
                </a:ext>
              </a:extLst>
            </a:blip>
            <a:srcRect/>
            <a:stretch>
              <a:fillRect l="-16571" t="81" r="-35653" b="-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9" name="Picture 28">
            <a:extLst>
              <a:ext uri="{FF2B5EF4-FFF2-40B4-BE49-F238E27FC236}">
                <a16:creationId xmlns:a16="http://schemas.microsoft.com/office/drawing/2014/main" id="{BFFE6F67-8EE3-4328-B377-03EE2B8613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8" y="1522058"/>
            <a:ext cx="3802225" cy="3834762"/>
          </a:xfrm>
          <a:prstGeom prst="rect">
            <a:avLst/>
          </a:prstGeom>
        </p:spPr>
      </p:pic>
      <p:pic>
        <p:nvPicPr>
          <p:cNvPr id="30" name="Picture 29">
            <a:extLst>
              <a:ext uri="{FF2B5EF4-FFF2-40B4-BE49-F238E27FC236}">
                <a16:creationId xmlns:a16="http://schemas.microsoft.com/office/drawing/2014/main" id="{C30B520A-21A3-4807-A50D-FEF5AED01A9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78465" y="1521075"/>
            <a:ext cx="8411019" cy="3835749"/>
          </a:xfrm>
          <a:prstGeom prst="rect">
            <a:avLst/>
          </a:prstGeom>
        </p:spPr>
      </p:pic>
      <p:sp>
        <p:nvSpPr>
          <p:cNvPr id="23" name="Rectangle 22">
            <a:extLst>
              <a:ext uri="{FF2B5EF4-FFF2-40B4-BE49-F238E27FC236}">
                <a16:creationId xmlns:a16="http://schemas.microsoft.com/office/drawing/2014/main" id="{CAF71105-BED2-4FF1-9327-7B488663E119}"/>
              </a:ext>
            </a:extLst>
          </p:cNvPr>
          <p:cNvSpPr/>
          <p:nvPr userDrawn="1"/>
        </p:nvSpPr>
        <p:spPr>
          <a:xfrm>
            <a:off x="2829" y="5360794"/>
            <a:ext cx="4508995" cy="149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24" name="Isosceles Triangle 23">
            <a:extLst>
              <a:ext uri="{FF2B5EF4-FFF2-40B4-BE49-F238E27FC236}">
                <a16:creationId xmlns:a16="http://schemas.microsoft.com/office/drawing/2014/main" id="{D4E26407-7380-4BBD-9B51-E60F6526041B}"/>
              </a:ext>
            </a:extLst>
          </p:cNvPr>
          <p:cNvSpPr/>
          <p:nvPr userDrawn="1"/>
        </p:nvSpPr>
        <p:spPr>
          <a:xfrm flipV="1">
            <a:off x="3804135" y="5360302"/>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5" name="Picture 24">
            <a:extLst>
              <a:ext uri="{FF2B5EF4-FFF2-40B4-BE49-F238E27FC236}">
                <a16:creationId xmlns:a16="http://schemas.microsoft.com/office/drawing/2014/main" id="{0AEC61F5-12E7-46C1-84AF-AA1849C4D087}"/>
              </a:ext>
              <a:ext uri="{C183D7F6-B498-43B3-948B-1728B52AA6E4}">
                <adec:decorative xmlns:adec="http://schemas.microsoft.com/office/drawing/2017/decorative" val="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04133" y="5360298"/>
            <a:ext cx="1418728" cy="1497210"/>
          </a:xfrm>
          <a:prstGeom prst="rect">
            <a:avLst/>
          </a:prstGeom>
        </p:spPr>
      </p:pic>
      <p:sp>
        <p:nvSpPr>
          <p:cNvPr id="32" name="Rectangle 31">
            <a:extLst>
              <a:ext uri="{FF2B5EF4-FFF2-40B4-BE49-F238E27FC236}">
                <a16:creationId xmlns:a16="http://schemas.microsoft.com/office/drawing/2014/main" id="{D8E99287-2A79-4B11-B5F0-BDF2200CDE1B}"/>
              </a:ext>
            </a:extLst>
          </p:cNvPr>
          <p:cNvSpPr/>
          <p:nvPr userDrawn="1"/>
        </p:nvSpPr>
        <p:spPr>
          <a:xfrm>
            <a:off x="2829" y="1"/>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3" name="Isosceles Triangle 32">
            <a:extLst>
              <a:ext uri="{FF2B5EF4-FFF2-40B4-BE49-F238E27FC236}">
                <a16:creationId xmlns:a16="http://schemas.microsoft.com/office/drawing/2014/main" id="{51B5176B-31AD-4C8E-BC3C-A310FFC2EB3D}"/>
              </a:ext>
            </a:extLst>
          </p:cNvPr>
          <p:cNvSpPr/>
          <p:nvPr userDrawn="1"/>
        </p:nvSpPr>
        <p:spPr>
          <a:xfrm flipV="1">
            <a:off x="1271467" y="0"/>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63156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Slide Number Placeholder 5"/>
          <p:cNvSpPr>
            <a:spLocks noGrp="1"/>
          </p:cNvSpPr>
          <p:nvPr>
            <p:ph type="sldNum" sz="quarter" idx="12"/>
          </p:nvPr>
        </p:nvSpPr>
        <p:spPr>
          <a:xfrm>
            <a:off x="8737600" y="6356355"/>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583500" y="5"/>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0" name="Slide Number Placeholder 5"/>
          <p:cNvSpPr txBox="1">
            <a:spLocks/>
          </p:cNvSpPr>
          <p:nvPr userDrawn="1"/>
        </p:nvSpPr>
        <p:spPr>
          <a:xfrm>
            <a:off x="8784299" y="632619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2" name="Content Placeholder 11"/>
          <p:cNvSpPr>
            <a:spLocks noGrp="1"/>
          </p:cNvSpPr>
          <p:nvPr>
            <p:ph sz="quarter" idx="13"/>
          </p:nvPr>
        </p:nvSpPr>
        <p:spPr>
          <a:xfrm>
            <a:off x="1583267" y="1339632"/>
            <a:ext cx="10045700" cy="4897685"/>
          </a:xfrm>
        </p:spPr>
        <p:txBody>
          <a:bodyPr/>
          <a:lstStyle>
            <a:lvl1pPr marL="0" indent="0">
              <a:buNone/>
              <a:defRPr sz="2200" b="1">
                <a:latin typeface="+mj-lt"/>
              </a:defRPr>
            </a:lvl1pPr>
            <a:lvl2pPr marL="0" indent="0">
              <a:buFontTx/>
              <a:buNone/>
              <a:defRPr sz="2200"/>
            </a:lvl2pPr>
            <a:lvl3pPr marL="361942" indent="-361942">
              <a:defRPr sz="2200"/>
            </a:lvl3pPr>
            <a:lvl4pPr marL="715945" indent="-354004">
              <a:defRPr sz="2200"/>
            </a:lvl4pPr>
            <a:lvl5pPr marL="1077886" indent="-361942">
              <a:defRPr/>
            </a:lvl5pPr>
            <a:lvl6pPr marL="0" indent="0">
              <a:buNone/>
              <a:defRPr sz="1800"/>
            </a:lvl6pPr>
            <a:lvl7pPr marL="180970" indent="-180970">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3" name="Group 2">
            <a:extLst>
              <a:ext uri="{FF2B5EF4-FFF2-40B4-BE49-F238E27FC236}">
                <a16:creationId xmlns:a16="http://schemas.microsoft.com/office/drawing/2014/main" id="{511A1B77-0C77-4F1D-ADA4-B59A48B442D8}"/>
              </a:ext>
            </a:extLst>
          </p:cNvPr>
          <p:cNvGrpSpPr/>
          <p:nvPr userDrawn="1"/>
        </p:nvGrpSpPr>
        <p:grpSpPr>
          <a:xfrm>
            <a:off x="758" y="-3"/>
            <a:ext cx="1006855" cy="1420251"/>
            <a:chOff x="755" y="-3"/>
            <a:chExt cx="1006855" cy="1420251"/>
          </a:xfrm>
        </p:grpSpPr>
        <p:sp>
          <p:nvSpPr>
            <p:cNvPr id="22" name="Isosceles Triangle 21">
              <a:extLst>
                <a:ext uri="{FF2B5EF4-FFF2-40B4-BE49-F238E27FC236}">
                  <a16:creationId xmlns:a16="http://schemas.microsoft.com/office/drawing/2014/main" id="{C0D57E55-3445-484E-9439-A3A1CB1F3DFE}"/>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3" name="Isosceles Triangle 22">
              <a:extLst>
                <a:ext uri="{FF2B5EF4-FFF2-40B4-BE49-F238E27FC236}">
                  <a16:creationId xmlns:a16="http://schemas.microsoft.com/office/drawing/2014/main" id="{7502DC13-B77F-47B3-B23D-FF5CBB4543D0}"/>
                </a:ext>
              </a:extLst>
            </p:cNvPr>
            <p:cNvSpPr/>
            <p:nvPr userDrawn="1"/>
          </p:nvSpPr>
          <p:spPr>
            <a:xfrm flipV="1">
              <a:off x="336372" y="710123"/>
              <a:ext cx="671237" cy="710125"/>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sp>
          <p:nvSpPr>
            <p:cNvPr id="24" name="Isosceles Triangle 23">
              <a:extLst>
                <a:ext uri="{FF2B5EF4-FFF2-40B4-BE49-F238E27FC236}">
                  <a16:creationId xmlns:a16="http://schemas.microsoft.com/office/drawing/2014/main" id="{1289796D-440A-494A-948D-80AD8A665981}"/>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grpSp>
    </p:spTree>
    <p:extLst>
      <p:ext uri="{BB962C8B-B14F-4D97-AF65-F5344CB8AC3E}">
        <p14:creationId xmlns:p14="http://schemas.microsoft.com/office/powerpoint/2010/main" val="346687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Slide Number Placeholder 5"/>
          <p:cNvSpPr>
            <a:spLocks noGrp="1"/>
          </p:cNvSpPr>
          <p:nvPr>
            <p:ph type="sldNum" sz="quarter" idx="12"/>
          </p:nvPr>
        </p:nvSpPr>
        <p:spPr>
          <a:xfrm>
            <a:off x="8737600" y="6356355"/>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583500" y="5"/>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8" name="Slide Number Placeholder 5"/>
          <p:cNvSpPr txBox="1">
            <a:spLocks/>
          </p:cNvSpPr>
          <p:nvPr userDrawn="1"/>
        </p:nvSpPr>
        <p:spPr>
          <a:xfrm>
            <a:off x="8784299" y="634360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9" name="Content Placeholder 11"/>
          <p:cNvSpPr>
            <a:spLocks noGrp="1"/>
          </p:cNvSpPr>
          <p:nvPr>
            <p:ph sz="quarter" idx="13"/>
          </p:nvPr>
        </p:nvSpPr>
        <p:spPr>
          <a:xfrm>
            <a:off x="1583267" y="1124748"/>
            <a:ext cx="10045700" cy="5040559"/>
          </a:xfrm>
        </p:spPr>
        <p:txBody>
          <a:bodyPr/>
          <a:lstStyle>
            <a:lvl1pPr marL="0" indent="0">
              <a:buNone/>
              <a:defRPr sz="2200" b="1">
                <a:latin typeface="+mj-lt"/>
              </a:defRPr>
            </a:lvl1pPr>
            <a:lvl2pPr marL="0" indent="0">
              <a:buFontTx/>
              <a:buNone/>
              <a:defRPr sz="2200"/>
            </a:lvl2pPr>
            <a:lvl3pPr marL="361942" indent="-361942">
              <a:defRPr sz="2200"/>
            </a:lvl3pPr>
            <a:lvl4pPr marL="715945" indent="-354004">
              <a:defRPr sz="2200"/>
            </a:lvl4pPr>
            <a:lvl5pPr marL="1077886" indent="-361942">
              <a:defRPr/>
            </a:lvl5pPr>
            <a:lvl6pPr marL="0" indent="0">
              <a:buNone/>
              <a:defRPr sz="1800"/>
            </a:lvl6pPr>
            <a:lvl7pPr marL="180970" indent="-180970">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11" name="Group 10">
            <a:extLst>
              <a:ext uri="{FF2B5EF4-FFF2-40B4-BE49-F238E27FC236}">
                <a16:creationId xmlns:a16="http://schemas.microsoft.com/office/drawing/2014/main" id="{F21D4DE9-EFB4-4A7A-B70F-D8EB797320BD}"/>
              </a:ext>
            </a:extLst>
          </p:cNvPr>
          <p:cNvGrpSpPr/>
          <p:nvPr userDrawn="1"/>
        </p:nvGrpSpPr>
        <p:grpSpPr>
          <a:xfrm>
            <a:off x="758" y="-3"/>
            <a:ext cx="1006855" cy="1420251"/>
            <a:chOff x="755" y="-3"/>
            <a:chExt cx="1006855" cy="1420251"/>
          </a:xfrm>
        </p:grpSpPr>
        <p:sp>
          <p:nvSpPr>
            <p:cNvPr id="12" name="Isosceles Triangle 11">
              <a:extLst>
                <a:ext uri="{FF2B5EF4-FFF2-40B4-BE49-F238E27FC236}">
                  <a16:creationId xmlns:a16="http://schemas.microsoft.com/office/drawing/2014/main" id="{D3E43C1C-A889-4458-99F7-12F877EDF69E}"/>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Isosceles Triangle 12">
              <a:extLst>
                <a:ext uri="{FF2B5EF4-FFF2-40B4-BE49-F238E27FC236}">
                  <a16:creationId xmlns:a16="http://schemas.microsoft.com/office/drawing/2014/main" id="{504DF906-05A8-402B-9115-0E283C47B1F0}"/>
                </a:ext>
              </a:extLst>
            </p:cNvPr>
            <p:cNvSpPr/>
            <p:nvPr userDrawn="1"/>
          </p:nvSpPr>
          <p:spPr>
            <a:xfrm flipV="1">
              <a:off x="336372" y="710123"/>
              <a:ext cx="671237" cy="710125"/>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sp>
          <p:nvSpPr>
            <p:cNvPr id="14" name="Isosceles Triangle 13">
              <a:extLst>
                <a:ext uri="{FF2B5EF4-FFF2-40B4-BE49-F238E27FC236}">
                  <a16:creationId xmlns:a16="http://schemas.microsoft.com/office/drawing/2014/main" id="{1CFC91B5-8813-466C-AE34-018F95B0F14A}"/>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grpSp>
    </p:spTree>
    <p:extLst>
      <p:ext uri="{BB962C8B-B14F-4D97-AF65-F5344CB8AC3E}">
        <p14:creationId xmlns:p14="http://schemas.microsoft.com/office/powerpoint/2010/main" val="376224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737600" y="6356355"/>
            <a:ext cx="2844800" cy="365125"/>
          </a:xfrm>
          <a:prstGeom prst="rect">
            <a:avLst/>
          </a:prstGeom>
        </p:spPr>
        <p:txBody>
          <a:bodyPr/>
          <a:lstStyle/>
          <a:p>
            <a:fld id="{7F601525-E5AC-46A5-B428-4CA4F4FED46C}" type="slidenum">
              <a:rPr lang="en-AU" smtClean="0"/>
              <a:t>‹#›</a:t>
            </a:fld>
            <a:endParaRPr lang="en-AU"/>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 y="5"/>
            <a:ext cx="12190993" cy="396207"/>
          </a:xfrm>
          <a:prstGeom prst="rect">
            <a:avLst/>
          </a:prstGeom>
        </p:spPr>
      </p:pic>
      <p:sp>
        <p:nvSpPr>
          <p:cNvPr id="6" name="Rectangle 5"/>
          <p:cNvSpPr/>
          <p:nvPr userDrawn="1"/>
        </p:nvSpPr>
        <p:spPr>
          <a:xfrm>
            <a:off x="0" y="-1"/>
            <a:ext cx="12192000" cy="44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Slide Number Placeholder 5"/>
          <p:cNvSpPr txBox="1">
            <a:spLocks/>
          </p:cNvSpPr>
          <p:nvPr userDrawn="1"/>
        </p:nvSpPr>
        <p:spPr>
          <a:xfrm>
            <a:off x="8784299" y="632619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0" name="Title 1"/>
          <p:cNvSpPr>
            <a:spLocks noGrp="1"/>
          </p:cNvSpPr>
          <p:nvPr>
            <p:ph type="title"/>
          </p:nvPr>
        </p:nvSpPr>
        <p:spPr>
          <a:xfrm>
            <a:off x="1583500" y="548684"/>
            <a:ext cx="9998901" cy="710125"/>
          </a:xfrm>
          <a:prstGeom prst="rect">
            <a:avLst/>
          </a:prstGeom>
        </p:spPr>
        <p:txBody>
          <a:bodyPr anchor="ctr" anchorCtr="0">
            <a:noAutofit/>
          </a:bodyPr>
          <a:lstStyle>
            <a:lvl1pPr algn="l">
              <a:defRPr sz="24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1" name="Content Placeholder 11"/>
          <p:cNvSpPr>
            <a:spLocks noGrp="1"/>
          </p:cNvSpPr>
          <p:nvPr>
            <p:ph sz="quarter" idx="13"/>
          </p:nvPr>
        </p:nvSpPr>
        <p:spPr>
          <a:xfrm>
            <a:off x="1583272" y="1484316"/>
            <a:ext cx="7297041" cy="4752999"/>
          </a:xfrm>
        </p:spPr>
        <p:txBody>
          <a:bodyPr/>
          <a:lstStyle>
            <a:lvl1pPr marL="0" indent="0">
              <a:buNone/>
              <a:defRPr sz="2200" b="1">
                <a:latin typeface="+mj-lt"/>
              </a:defRPr>
            </a:lvl1pPr>
            <a:lvl2pPr marL="0" indent="0">
              <a:buFontTx/>
              <a:buNone/>
              <a:defRPr sz="2200"/>
            </a:lvl2pPr>
            <a:lvl3pPr marL="361942" indent="-361942">
              <a:defRPr sz="2200"/>
            </a:lvl3pPr>
            <a:lvl4pPr marL="715945" indent="-354004">
              <a:defRPr sz="2200"/>
            </a:lvl4pPr>
            <a:lvl5pPr marL="1077886" indent="-361942">
              <a:defRPr/>
            </a:lvl5pPr>
            <a:lvl6pPr marL="0" indent="0">
              <a:buNone/>
              <a:defRPr sz="1800"/>
            </a:lvl6pPr>
            <a:lvl7pPr marL="180970" indent="-180970">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2"/>
          <p:cNvSpPr>
            <a:spLocks noGrp="1"/>
          </p:cNvSpPr>
          <p:nvPr>
            <p:ph type="body" sz="quarter" idx="14" hasCustomPrompt="1"/>
          </p:nvPr>
        </p:nvSpPr>
        <p:spPr>
          <a:xfrm>
            <a:off x="9752427" y="3321972"/>
            <a:ext cx="1867799" cy="2915345"/>
          </a:xfrm>
        </p:spPr>
        <p:txBody>
          <a:bodyPr/>
          <a:lstStyle>
            <a:lvl1pPr marL="0" indent="0">
              <a:lnSpc>
                <a:spcPct val="97000"/>
              </a:lnSpc>
              <a:spcAft>
                <a:spcPts val="300"/>
              </a:spcAft>
              <a:buNone/>
              <a:defRPr sz="900" spc="0">
                <a:solidFill>
                  <a:schemeClr val="tx2"/>
                </a:solidFill>
                <a:latin typeface="+mn-lt"/>
              </a:defRPr>
            </a:lvl1pPr>
            <a:lvl2pPr>
              <a:lnSpc>
                <a:spcPct val="97000"/>
              </a:lnSpc>
              <a:spcAft>
                <a:spcPts val="300"/>
              </a:spcAft>
              <a:defRPr sz="900" spc="0">
                <a:solidFill>
                  <a:schemeClr val="tx2"/>
                </a:solidFill>
              </a:defRPr>
            </a:lvl2pPr>
            <a:lvl3pPr marL="0" indent="0">
              <a:lnSpc>
                <a:spcPct val="97000"/>
              </a:lnSpc>
              <a:spcAft>
                <a:spcPts val="300"/>
              </a:spcAft>
              <a:buNone/>
              <a:defRPr sz="900" spc="0">
                <a:solidFill>
                  <a:schemeClr val="tx2"/>
                </a:solidFill>
              </a:defRPr>
            </a:lvl3pPr>
            <a:lvl4pPr marL="0" indent="0">
              <a:lnSpc>
                <a:spcPct val="97000"/>
              </a:lnSpc>
              <a:spcBef>
                <a:spcPts val="0"/>
              </a:spcBef>
              <a:spcAft>
                <a:spcPts val="300"/>
              </a:spcAft>
              <a:buNone/>
              <a:defRPr sz="900" spc="0">
                <a:solidFill>
                  <a:schemeClr val="tx2"/>
                </a:solidFill>
                <a:latin typeface="+mn-lt"/>
              </a:defRPr>
            </a:lvl4pPr>
            <a:lvl5pPr marL="0" indent="0">
              <a:lnSpc>
                <a:spcPct val="97000"/>
              </a:lnSpc>
              <a:spcAft>
                <a:spcPts val="300"/>
              </a:spcAft>
              <a:buNone/>
              <a:defRPr sz="900" spc="0">
                <a:solidFill>
                  <a:schemeClr val="tx2"/>
                </a:solidFill>
              </a:defRPr>
            </a:lvl5pPr>
            <a:lvl6pPr>
              <a:lnSpc>
                <a:spcPct val="97000"/>
              </a:lnSpc>
              <a:spcAft>
                <a:spcPts val="300"/>
              </a:spcAft>
              <a:defRPr sz="900" spc="0">
                <a:solidFill>
                  <a:schemeClr val="tx2"/>
                </a:solidFill>
                <a:latin typeface="+mn-lt"/>
              </a:defRPr>
            </a:lvl6pPr>
            <a:lvl7pPr>
              <a:lnSpc>
                <a:spcPct val="97000"/>
              </a:lnSpc>
              <a:spcAft>
                <a:spcPts val="300"/>
              </a:spcAft>
              <a:defRPr sz="900" spc="0">
                <a:solidFill>
                  <a:schemeClr val="tx2"/>
                </a:solidFill>
              </a:defRPr>
            </a:lvl7pPr>
            <a:lvl8pPr marL="0" indent="0">
              <a:lnSpc>
                <a:spcPct val="97000"/>
              </a:lnSpc>
              <a:spcAft>
                <a:spcPts val="300"/>
              </a:spcAft>
              <a:buNone/>
              <a:defRPr sz="900" spc="0">
                <a:solidFill>
                  <a:schemeClr val="tx2"/>
                </a:solidFill>
              </a:defRPr>
            </a:lvl8pPr>
            <a:lvl9pPr>
              <a:lnSpc>
                <a:spcPct val="97000"/>
              </a:lnSpc>
              <a:spcAft>
                <a:spcPts val="300"/>
              </a:spcAft>
              <a:defRPr sz="900" spc="0">
                <a:solidFill>
                  <a:schemeClr val="tx2"/>
                </a:solidFill>
              </a:defRPr>
            </a:lvl9pPr>
          </a:lstStyle>
          <a:p>
            <a:pPr lvl="0"/>
            <a:r>
              <a:rPr lang="en-US"/>
              <a:t>Pull-out Quote</a:t>
            </a:r>
            <a:endParaRPr lang="en-AU"/>
          </a:p>
        </p:txBody>
      </p:sp>
      <p:grpSp>
        <p:nvGrpSpPr>
          <p:cNvPr id="13" name="Group 12">
            <a:extLst>
              <a:ext uri="{FF2B5EF4-FFF2-40B4-BE49-F238E27FC236}">
                <a16:creationId xmlns:a16="http://schemas.microsoft.com/office/drawing/2014/main" id="{D3804E4D-9189-43AD-9A9E-F213607971E2}"/>
              </a:ext>
            </a:extLst>
          </p:cNvPr>
          <p:cNvGrpSpPr/>
          <p:nvPr userDrawn="1"/>
        </p:nvGrpSpPr>
        <p:grpSpPr>
          <a:xfrm>
            <a:off x="758" y="-3"/>
            <a:ext cx="628807" cy="443493"/>
            <a:chOff x="755" y="-3"/>
            <a:chExt cx="1006855" cy="710128"/>
          </a:xfrm>
        </p:grpSpPr>
        <p:sp>
          <p:nvSpPr>
            <p:cNvPr id="14" name="Isosceles Triangle 13">
              <a:extLst>
                <a:ext uri="{FF2B5EF4-FFF2-40B4-BE49-F238E27FC236}">
                  <a16:creationId xmlns:a16="http://schemas.microsoft.com/office/drawing/2014/main" id="{4690E49D-579C-4305-AF10-0B30DE282476}"/>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a:extLst>
                <a:ext uri="{FF2B5EF4-FFF2-40B4-BE49-F238E27FC236}">
                  <a16:creationId xmlns:a16="http://schemas.microsoft.com/office/drawing/2014/main" id="{C8F86ED5-B0FA-463E-8E53-2BA99639FF06}"/>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grpSp>
    </p:spTree>
    <p:extLst>
      <p:ext uri="{BB962C8B-B14F-4D97-AF65-F5344CB8AC3E}">
        <p14:creationId xmlns:p14="http://schemas.microsoft.com/office/powerpoint/2010/main" val="387481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Rectangle 5"/>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itle 1"/>
          <p:cNvSpPr>
            <a:spLocks noGrp="1"/>
          </p:cNvSpPr>
          <p:nvPr>
            <p:ph type="title"/>
          </p:nvPr>
        </p:nvSpPr>
        <p:spPr>
          <a:xfrm>
            <a:off x="1583500" y="5"/>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2" name="Slide Number Placeholder 5"/>
          <p:cNvSpPr>
            <a:spLocks noGrp="1"/>
          </p:cNvSpPr>
          <p:nvPr userDrawn="1">
            <p:ph type="sldNum" sz="quarter" idx="12"/>
          </p:nvPr>
        </p:nvSpPr>
        <p:spPr>
          <a:xfrm>
            <a:off x="8737600" y="6356355"/>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3" name="Slide Number Placeholder 5"/>
          <p:cNvSpPr txBox="1">
            <a:spLocks/>
          </p:cNvSpPr>
          <p:nvPr userDrawn="1"/>
        </p:nvSpPr>
        <p:spPr>
          <a:xfrm>
            <a:off x="8784299" y="635266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5" name="Text Placeholder 2"/>
          <p:cNvSpPr>
            <a:spLocks noGrp="1"/>
          </p:cNvSpPr>
          <p:nvPr>
            <p:ph type="body" idx="1"/>
          </p:nvPr>
        </p:nvSpPr>
        <p:spPr>
          <a:xfrm>
            <a:off x="609600" y="1535114"/>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11"/>
          <p:cNvSpPr>
            <a:spLocks noGrp="1"/>
          </p:cNvSpPr>
          <p:nvPr>
            <p:ph sz="quarter" idx="13" hasCustomPrompt="1"/>
          </p:nvPr>
        </p:nvSpPr>
        <p:spPr>
          <a:xfrm>
            <a:off x="609600" y="2420888"/>
            <a:ext cx="5376597" cy="3744416"/>
          </a:xfrm>
        </p:spPr>
        <p:txBody>
          <a:bodyPr/>
          <a:lstStyle>
            <a:lvl1pPr marL="0" indent="0">
              <a:buNone/>
              <a:defRPr sz="2200" b="1">
                <a:latin typeface="+mj-lt"/>
              </a:defRPr>
            </a:lvl1pPr>
            <a:lvl2pPr marL="0" indent="0">
              <a:buFontTx/>
              <a:buNone/>
              <a:defRPr sz="2000"/>
            </a:lvl2pPr>
            <a:lvl3pPr marL="361942" indent="-361942">
              <a:defRPr sz="2000"/>
            </a:lvl3pPr>
            <a:lvl4pPr marL="715945" indent="-354004">
              <a:defRPr sz="2000"/>
            </a:lvl4pPr>
            <a:lvl5pPr marL="1077886" indent="-361942">
              <a:defRPr sz="2000"/>
            </a:lvl5pPr>
            <a:lvl6pPr marL="0" indent="0">
              <a:buNone/>
              <a:defRPr sz="1800"/>
            </a:lvl6pPr>
            <a:lvl7pPr marL="180970" indent="-180970">
              <a:defRPr sz="1800"/>
            </a:lvl7pPr>
            <a:lvl8pPr marL="0" indent="0">
              <a:buNone/>
              <a:defRPr sz="1800"/>
            </a:lvl8pPr>
            <a:lvl9pPr marL="0" indent="0">
              <a:buNone/>
              <a:defRPr sz="1600"/>
            </a:lvl9pPr>
          </a:lstStyle>
          <a:p>
            <a:pPr lvl="1"/>
            <a:r>
              <a:rPr lang="en-US"/>
              <a:t>Second level</a:t>
            </a:r>
          </a:p>
          <a:p>
            <a:pPr lvl="2"/>
            <a:r>
              <a:rPr lang="en-US"/>
              <a:t>Third level</a:t>
            </a:r>
          </a:p>
          <a:p>
            <a:pPr lvl="3"/>
            <a:r>
              <a:rPr lang="en-US"/>
              <a:t>Fourth level</a:t>
            </a:r>
          </a:p>
          <a:p>
            <a:pPr lvl="4"/>
            <a:r>
              <a:rPr lang="en-US"/>
              <a:t>Fifth level</a:t>
            </a:r>
          </a:p>
          <a:p>
            <a:pPr lvl="5"/>
            <a:r>
              <a:rPr lang="en-AU"/>
              <a:t>Level Six</a:t>
            </a:r>
          </a:p>
          <a:p>
            <a:pPr lvl="6"/>
            <a:r>
              <a:rPr lang="en-AU"/>
              <a:t>Level Seven</a:t>
            </a:r>
          </a:p>
          <a:p>
            <a:pPr lvl="7"/>
            <a:r>
              <a:rPr lang="en-AU"/>
              <a:t>Level Eight</a:t>
            </a:r>
          </a:p>
          <a:p>
            <a:pPr lvl="8"/>
            <a:r>
              <a:rPr lang="en-AU"/>
              <a:t>Level Nine</a:t>
            </a:r>
          </a:p>
        </p:txBody>
      </p:sp>
      <p:sp>
        <p:nvSpPr>
          <p:cNvPr id="17" name="Text Placeholder 2"/>
          <p:cNvSpPr>
            <a:spLocks noGrp="1"/>
          </p:cNvSpPr>
          <p:nvPr>
            <p:ph type="body" idx="14"/>
          </p:nvPr>
        </p:nvSpPr>
        <p:spPr>
          <a:xfrm>
            <a:off x="6242184" y="1535114"/>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11"/>
          <p:cNvSpPr>
            <a:spLocks noGrp="1"/>
          </p:cNvSpPr>
          <p:nvPr>
            <p:ph sz="quarter" idx="15" hasCustomPrompt="1"/>
          </p:nvPr>
        </p:nvSpPr>
        <p:spPr>
          <a:xfrm>
            <a:off x="6242184" y="2420888"/>
            <a:ext cx="5376597" cy="3744416"/>
          </a:xfrm>
        </p:spPr>
        <p:txBody>
          <a:bodyPr/>
          <a:lstStyle>
            <a:lvl1pPr marL="0" indent="0">
              <a:buNone/>
              <a:defRPr sz="2200" b="1">
                <a:latin typeface="+mj-lt"/>
              </a:defRPr>
            </a:lvl1pPr>
            <a:lvl2pPr marL="0" indent="0">
              <a:buFontTx/>
              <a:buNone/>
              <a:defRPr sz="2000"/>
            </a:lvl2pPr>
            <a:lvl3pPr marL="361942" indent="-361942">
              <a:defRPr sz="2000"/>
            </a:lvl3pPr>
            <a:lvl4pPr marL="715945" indent="-354004">
              <a:defRPr sz="2000"/>
            </a:lvl4pPr>
            <a:lvl5pPr marL="1077886" indent="-361942">
              <a:defRPr sz="2000"/>
            </a:lvl5pPr>
            <a:lvl6pPr marL="0" indent="0">
              <a:buNone/>
              <a:defRPr sz="1800"/>
            </a:lvl6pPr>
            <a:lvl7pPr marL="180970" indent="-180970">
              <a:defRPr sz="1800"/>
            </a:lvl7pPr>
            <a:lvl8pPr marL="0" indent="0">
              <a:buNone/>
              <a:defRPr sz="1800"/>
            </a:lvl8pPr>
            <a:lvl9pPr marL="0" indent="0">
              <a:buNone/>
              <a:defRPr sz="1600"/>
            </a:lvl9pPr>
          </a:lstStyle>
          <a:p>
            <a:pPr lvl="1"/>
            <a:r>
              <a:rPr lang="en-US"/>
              <a:t>Second level</a:t>
            </a:r>
          </a:p>
          <a:p>
            <a:pPr lvl="2"/>
            <a:r>
              <a:rPr lang="en-US"/>
              <a:t>Third level</a:t>
            </a:r>
          </a:p>
          <a:p>
            <a:pPr lvl="3"/>
            <a:r>
              <a:rPr lang="en-US"/>
              <a:t>Fourth level</a:t>
            </a:r>
          </a:p>
          <a:p>
            <a:pPr lvl="4"/>
            <a:r>
              <a:rPr lang="en-US"/>
              <a:t>Fifth level</a:t>
            </a:r>
          </a:p>
          <a:p>
            <a:pPr lvl="5"/>
            <a:r>
              <a:rPr lang="en-AU"/>
              <a:t>Level Six</a:t>
            </a:r>
          </a:p>
          <a:p>
            <a:pPr lvl="6"/>
            <a:r>
              <a:rPr lang="en-AU"/>
              <a:t>Level Seven</a:t>
            </a:r>
          </a:p>
          <a:p>
            <a:pPr lvl="7"/>
            <a:r>
              <a:rPr lang="en-AU"/>
              <a:t>Level Eight</a:t>
            </a:r>
          </a:p>
          <a:p>
            <a:pPr lvl="8"/>
            <a:r>
              <a:rPr lang="en-AU"/>
              <a:t>Level Nine</a:t>
            </a:r>
          </a:p>
        </p:txBody>
      </p:sp>
      <p:grpSp>
        <p:nvGrpSpPr>
          <p:cNvPr id="14" name="Group 13">
            <a:extLst>
              <a:ext uri="{FF2B5EF4-FFF2-40B4-BE49-F238E27FC236}">
                <a16:creationId xmlns:a16="http://schemas.microsoft.com/office/drawing/2014/main" id="{C1D00248-4B8F-4D3D-A4C4-49A9A7023048}"/>
              </a:ext>
            </a:extLst>
          </p:cNvPr>
          <p:cNvGrpSpPr/>
          <p:nvPr userDrawn="1"/>
        </p:nvGrpSpPr>
        <p:grpSpPr>
          <a:xfrm>
            <a:off x="758" y="-3"/>
            <a:ext cx="1006855" cy="1420251"/>
            <a:chOff x="755" y="-3"/>
            <a:chExt cx="1006855" cy="1420251"/>
          </a:xfrm>
        </p:grpSpPr>
        <p:sp>
          <p:nvSpPr>
            <p:cNvPr id="19" name="Isosceles Triangle 18">
              <a:extLst>
                <a:ext uri="{FF2B5EF4-FFF2-40B4-BE49-F238E27FC236}">
                  <a16:creationId xmlns:a16="http://schemas.microsoft.com/office/drawing/2014/main" id="{F752C75B-4B2F-4236-BDDD-03A72DA86122}"/>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0" name="Isosceles Triangle 19">
              <a:extLst>
                <a:ext uri="{FF2B5EF4-FFF2-40B4-BE49-F238E27FC236}">
                  <a16:creationId xmlns:a16="http://schemas.microsoft.com/office/drawing/2014/main" id="{C9F6462D-5DD3-466B-A8C9-2083065ABFD6}"/>
                </a:ext>
              </a:extLst>
            </p:cNvPr>
            <p:cNvSpPr/>
            <p:nvPr userDrawn="1"/>
          </p:nvSpPr>
          <p:spPr>
            <a:xfrm flipV="1">
              <a:off x="336372" y="710123"/>
              <a:ext cx="671237" cy="710125"/>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sp>
          <p:nvSpPr>
            <p:cNvPr id="21" name="Isosceles Triangle 20">
              <a:extLst>
                <a:ext uri="{FF2B5EF4-FFF2-40B4-BE49-F238E27FC236}">
                  <a16:creationId xmlns:a16="http://schemas.microsoft.com/office/drawing/2014/main" id="{D0715038-7E53-450E-A80C-84F871653485}"/>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800"/>
            </a:p>
          </p:txBody>
        </p:sp>
      </p:grpSp>
    </p:spTree>
    <p:extLst>
      <p:ext uri="{BB962C8B-B14F-4D97-AF65-F5344CB8AC3E}">
        <p14:creationId xmlns:p14="http://schemas.microsoft.com/office/powerpoint/2010/main" val="312114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3" name="Rectangle 2"/>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Title 1"/>
          <p:cNvSpPr>
            <a:spLocks noGrp="1"/>
          </p:cNvSpPr>
          <p:nvPr>
            <p:ph type="title"/>
          </p:nvPr>
        </p:nvSpPr>
        <p:spPr>
          <a:xfrm>
            <a:off x="1583500" y="5"/>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0" name="Slide Number Placeholder 5"/>
          <p:cNvSpPr>
            <a:spLocks noGrp="1"/>
          </p:cNvSpPr>
          <p:nvPr userDrawn="1">
            <p:ph type="sldNum" sz="quarter" idx="12"/>
          </p:nvPr>
        </p:nvSpPr>
        <p:spPr>
          <a:xfrm>
            <a:off x="8737600" y="6356353"/>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1" name="Slide Number Placeholder 5"/>
          <p:cNvSpPr txBox="1">
            <a:spLocks/>
          </p:cNvSpPr>
          <p:nvPr userDrawn="1"/>
        </p:nvSpPr>
        <p:spPr>
          <a:xfrm>
            <a:off x="8737600" y="6356355"/>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4" name="Content Placeholder 11"/>
          <p:cNvSpPr>
            <a:spLocks noGrp="1"/>
          </p:cNvSpPr>
          <p:nvPr>
            <p:ph sz="quarter" idx="13"/>
          </p:nvPr>
        </p:nvSpPr>
        <p:spPr>
          <a:xfrm>
            <a:off x="1570359" y="2852941"/>
            <a:ext cx="10045700" cy="3391857"/>
          </a:xfrm>
        </p:spPr>
        <p:txBody>
          <a:bodyPr/>
          <a:lstStyle>
            <a:lvl1pPr marL="0" indent="0">
              <a:buNone/>
              <a:defRPr sz="2200" b="1">
                <a:latin typeface="+mj-lt"/>
              </a:defRPr>
            </a:lvl1pPr>
            <a:lvl2pPr marL="0" indent="0">
              <a:buFontTx/>
              <a:buNone/>
              <a:defRPr sz="2200"/>
            </a:lvl2pPr>
            <a:lvl3pPr marL="361942" indent="-361942">
              <a:defRPr sz="2200"/>
            </a:lvl3pPr>
            <a:lvl4pPr marL="715945" indent="-354004">
              <a:defRPr sz="2200"/>
            </a:lvl4pPr>
            <a:lvl5pPr marL="1077886" indent="-361942">
              <a:defRPr/>
            </a:lvl5pPr>
            <a:lvl6pPr marL="0" indent="0">
              <a:buNone/>
              <a:defRPr sz="1800"/>
            </a:lvl6pPr>
            <a:lvl7pPr marL="180970" indent="-180970">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8610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A5E5-4A2F-4BF0-BD24-3D5392D61631}" type="datetimeFigureOut">
              <a:rPr lang="en-AU" smtClean="0"/>
              <a:t>28/03/2023</a:t>
            </a:fld>
            <a:endParaRPr lang="en-AU"/>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786E-3355-4319-A349-5A0CCF522B01}" type="slidenum">
              <a:rPr lang="en-AU" smtClean="0"/>
              <a:t>‹#›</a:t>
            </a:fld>
            <a:endParaRPr lang="en-AU"/>
          </a:p>
        </p:txBody>
      </p:sp>
      <p:sp>
        <p:nvSpPr>
          <p:cNvPr id="7" name="MSIPCMContentMarking" descr="{&quot;HashCode&quot;:-1264680268,&quot;Placement&quot;:&quot;Footer&quot;,&quot;Top&quot;:516.65155,&quot;Left&quot;:446.046448,&quot;SlideWidth&quot;:960,&quot;SlideHeight&quot;:540}">
            <a:extLst>
              <a:ext uri="{FF2B5EF4-FFF2-40B4-BE49-F238E27FC236}">
                <a16:creationId xmlns:a16="http://schemas.microsoft.com/office/drawing/2014/main" id="{2CFD7DE2-0021-4038-AD54-0B75A7F02D05}"/>
              </a:ext>
            </a:extLst>
          </p:cNvPr>
          <p:cNvSpPr txBox="1"/>
          <p:nvPr userDrawn="1"/>
        </p:nvSpPr>
        <p:spPr>
          <a:xfrm>
            <a:off x="5664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941780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water.markets@delwp.vic.gov.au" TargetMode="External"/><Relationship Id="rId2" Type="http://schemas.openxmlformats.org/officeDocument/2006/relationships/hyperlink" Target="mailto:Gwendolen.DeBoe@delwp.vic.gov.a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11F762-F525-46EB-BEA8-FD7B0528B23A}"/>
              </a:ext>
            </a:extLst>
          </p:cNvPr>
          <p:cNvSpPr txBox="1">
            <a:spLocks/>
          </p:cNvSpPr>
          <p:nvPr/>
        </p:nvSpPr>
        <p:spPr>
          <a:xfrm>
            <a:off x="1115616" y="0"/>
            <a:ext cx="10455592" cy="1568163"/>
          </a:xfrm>
          <a:prstGeom prst="rect">
            <a:avLst/>
          </a:prstGeom>
        </p:spPr>
        <p:txBody>
          <a:bodyPr anchor="ctr" anchorCtr="0">
            <a:noAutofit/>
          </a:bodyPr>
          <a:lstStyle>
            <a:lvl1pPr algn="r" defTabSz="914400" rtl="0" eaLnBrk="1" latinLnBrk="0" hangingPunct="1">
              <a:lnSpc>
                <a:spcPts val="32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ts val="32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Water supply and demand in the southern </a:t>
            </a:r>
          </a:p>
          <a:p>
            <a:pPr marL="0" marR="0" lvl="0" indent="0" algn="r" defTabSz="914400" rtl="0" eaLnBrk="1" fontAlgn="auto" latinLnBrk="0" hangingPunct="1">
              <a:lnSpc>
                <a:spcPts val="32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Murray-Darling Basin – policy update </a:t>
            </a:r>
          </a:p>
        </p:txBody>
      </p:sp>
      <p:sp>
        <p:nvSpPr>
          <p:cNvPr id="8" name="Subtitle 2">
            <a:extLst>
              <a:ext uri="{FF2B5EF4-FFF2-40B4-BE49-F238E27FC236}">
                <a16:creationId xmlns:a16="http://schemas.microsoft.com/office/drawing/2014/main" id="{D7B72493-2197-4A47-BB86-2978D69BDFE1}"/>
              </a:ext>
            </a:extLst>
          </p:cNvPr>
          <p:cNvSpPr txBox="1">
            <a:spLocks/>
          </p:cNvSpPr>
          <p:nvPr/>
        </p:nvSpPr>
        <p:spPr>
          <a:xfrm>
            <a:off x="479377" y="5373216"/>
            <a:ext cx="2400983" cy="1484784"/>
          </a:xfrm>
          <a:prstGeom prst="rect">
            <a:avLst/>
          </a:prstGeom>
        </p:spPr>
        <p:txBody>
          <a:bodyPr anchor="ctr" anchorCtr="0">
            <a:normAutofit/>
          </a:bodyPr>
          <a:lstStyle>
            <a:lvl1pPr marL="0" indent="0" algn="l" defTabSz="914400" rtl="0" eaLnBrk="1" latinLnBrk="0" hangingPunct="1">
              <a:lnSpc>
                <a:spcPts val="2000"/>
              </a:lnSpc>
              <a:spcBef>
                <a:spcPct val="20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2000"/>
              </a:lnSpc>
              <a:spcBef>
                <a:spcPct val="20000"/>
              </a:spcBef>
              <a:spcAft>
                <a:spcPts val="0"/>
              </a:spcAft>
              <a:buClrTx/>
              <a:buSzTx/>
              <a:buFont typeface="Arial" panose="020B0604020202020204" pitchFamily="34" charset="0"/>
              <a:buNone/>
              <a:tabLst/>
              <a:defRPr/>
            </a:pPr>
            <a:r>
              <a:rPr kumimoji="0" lang="en-AU"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Gwen DeBoe</a:t>
            </a:r>
          </a:p>
          <a:p>
            <a:pPr marL="0" marR="0" lvl="0" indent="0" algn="l" defTabSz="914400" rtl="0" eaLnBrk="1" fontAlgn="auto" latinLnBrk="0" hangingPunct="1">
              <a:lnSpc>
                <a:spcPts val="2000"/>
              </a:lnSpc>
              <a:spcBef>
                <a:spcPct val="20000"/>
              </a:spcBef>
              <a:spcAft>
                <a:spcPts val="0"/>
              </a:spcAft>
              <a:buClrTx/>
              <a:buSzTx/>
              <a:buFont typeface="Arial" panose="020B0604020202020204" pitchFamily="34" charset="0"/>
              <a:buNone/>
              <a:tabLst/>
              <a:defRPr/>
            </a:pPr>
            <a:r>
              <a:rPr kumimoji="0" lang="en-AU"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Director Water Markets &amp; Grid</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725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F3A5-5EFB-A4F8-F7F1-F41C90E6ED3D}"/>
              </a:ext>
            </a:extLst>
          </p:cNvPr>
          <p:cNvSpPr>
            <a:spLocks noGrp="1"/>
          </p:cNvSpPr>
          <p:nvPr>
            <p:ph type="title"/>
          </p:nvPr>
        </p:nvSpPr>
        <p:spPr/>
        <p:txBody>
          <a:bodyPr/>
          <a:lstStyle/>
          <a:p>
            <a:r>
              <a:rPr lang="en-AU"/>
              <a:t>Water market policy</a:t>
            </a:r>
          </a:p>
        </p:txBody>
      </p:sp>
      <p:sp>
        <p:nvSpPr>
          <p:cNvPr id="3" name="Content Placeholder 2">
            <a:extLst>
              <a:ext uri="{FF2B5EF4-FFF2-40B4-BE49-F238E27FC236}">
                <a16:creationId xmlns:a16="http://schemas.microsoft.com/office/drawing/2014/main" id="{7894A9C5-7FA5-9A23-440E-5FC5B60C2689}"/>
              </a:ext>
            </a:extLst>
          </p:cNvPr>
          <p:cNvSpPr>
            <a:spLocks noGrp="1"/>
          </p:cNvSpPr>
          <p:nvPr>
            <p:ph sz="quarter" idx="13"/>
          </p:nvPr>
        </p:nvSpPr>
        <p:spPr>
          <a:xfrm>
            <a:off x="722548" y="1156507"/>
            <a:ext cx="6363912" cy="5776468"/>
          </a:xfrm>
        </p:spPr>
        <p:txBody>
          <a:bodyPr vert="horz" lIns="91440" tIns="45720" rIns="91440" bIns="45720" rtlCol="0" anchor="t">
            <a:normAutofit fontScale="55000" lnSpcReduction="20000"/>
          </a:bodyPr>
          <a:lstStyle/>
          <a:p>
            <a:pPr rtl="0" fontAlgn="base">
              <a:spcBef>
                <a:spcPts val="1200"/>
              </a:spcBef>
              <a:spcAft>
                <a:spcPts val="600"/>
              </a:spcAft>
            </a:pPr>
            <a:r>
              <a:rPr lang="en-AU" sz="3300" dirty="0">
                <a:solidFill>
                  <a:srgbClr val="000000"/>
                </a:solidFill>
                <a:latin typeface="Arial"/>
                <a:cs typeface="Arial"/>
              </a:rPr>
              <a:t>How does the Victorian Government help water users manage their own risks?</a:t>
            </a:r>
          </a:p>
          <a:p>
            <a:pPr marL="342900" indent="-342900" rtl="0" fontAlgn="base">
              <a:lnSpc>
                <a:spcPct val="120000"/>
              </a:lnSpc>
              <a:spcBef>
                <a:spcPts val="1200"/>
              </a:spcBef>
              <a:spcAft>
                <a:spcPts val="600"/>
              </a:spcAft>
              <a:buFont typeface="Arial" panose="020B0604020202020204" pitchFamily="34" charset="0"/>
              <a:buChar char="•"/>
            </a:pPr>
            <a:r>
              <a:rPr lang="en-AU" sz="2900" b="0" i="0" dirty="0">
                <a:solidFill>
                  <a:srgbClr val="000000"/>
                </a:solidFill>
                <a:effectLst/>
                <a:latin typeface="+mn-lt"/>
              </a:rPr>
              <a:t>All water users are responsible for managing their own </a:t>
            </a:r>
            <a:r>
              <a:rPr lang="en-AU" sz="2900" i="0" dirty="0">
                <a:solidFill>
                  <a:srgbClr val="000000"/>
                </a:solidFill>
                <a:effectLst/>
                <a:latin typeface="+mn-lt"/>
              </a:rPr>
              <a:t>water availability </a:t>
            </a:r>
            <a:r>
              <a:rPr lang="en-AU" sz="2900" b="0" i="0" dirty="0">
                <a:solidFill>
                  <a:srgbClr val="000000"/>
                </a:solidFill>
                <a:effectLst/>
                <a:latin typeface="+mn-lt"/>
              </a:rPr>
              <a:t>risks</a:t>
            </a:r>
            <a:r>
              <a:rPr lang="en-AU" sz="2900" b="0" dirty="0">
                <a:solidFill>
                  <a:srgbClr val="000000"/>
                </a:solidFill>
                <a:latin typeface="+mn-lt"/>
              </a:rPr>
              <a:t>.</a:t>
            </a:r>
            <a:endParaRPr lang="en-AU" sz="2900" b="0" i="0" dirty="0">
              <a:solidFill>
                <a:srgbClr val="000000"/>
              </a:solidFill>
              <a:effectLst/>
              <a:latin typeface="+mn-lt"/>
              <a:cs typeface="Arial"/>
            </a:endParaRPr>
          </a:p>
          <a:p>
            <a:pPr marL="342900" indent="-342900" rtl="0" fontAlgn="base">
              <a:lnSpc>
                <a:spcPct val="120000"/>
              </a:lnSpc>
              <a:spcBef>
                <a:spcPts val="1200"/>
              </a:spcBef>
              <a:spcAft>
                <a:spcPts val="600"/>
              </a:spcAft>
              <a:buFont typeface="Arial" panose="020B0604020202020204" pitchFamily="34" charset="0"/>
              <a:buChar char="•"/>
            </a:pPr>
            <a:r>
              <a:rPr lang="en-AU" sz="2900" b="0" i="0" dirty="0">
                <a:solidFill>
                  <a:srgbClr val="000000"/>
                </a:solidFill>
                <a:effectLst/>
                <a:latin typeface="+mn-lt"/>
              </a:rPr>
              <a:t>The Victorian government helps put the tools in place to allow water users to manage their water and water availability as flexibly as possible:</a:t>
            </a:r>
            <a:endParaRPr lang="en-AU" sz="2900" b="0" i="0" dirty="0">
              <a:solidFill>
                <a:srgbClr val="000000"/>
              </a:solidFill>
              <a:effectLst/>
              <a:latin typeface="+mn-lt"/>
              <a:cs typeface="Arial"/>
            </a:endParaRPr>
          </a:p>
          <a:p>
            <a:pPr marL="1058545" lvl="3" indent="-342900" fontAlgn="base">
              <a:lnSpc>
                <a:spcPct val="120000"/>
              </a:lnSpc>
              <a:spcBef>
                <a:spcPts val="1200"/>
              </a:spcBef>
              <a:spcAft>
                <a:spcPts val="600"/>
              </a:spcAft>
            </a:pPr>
            <a:r>
              <a:rPr lang="en-AU" sz="2900" dirty="0">
                <a:solidFill>
                  <a:srgbClr val="000000"/>
                </a:solidFill>
              </a:rPr>
              <a:t>Providing </a:t>
            </a:r>
            <a:r>
              <a:rPr lang="en-AU" sz="2900" b="1" dirty="0">
                <a:solidFill>
                  <a:srgbClr val="000000"/>
                </a:solidFill>
              </a:rPr>
              <a:t>market information </a:t>
            </a:r>
            <a:r>
              <a:rPr lang="en-AU" sz="2900" dirty="0">
                <a:solidFill>
                  <a:srgbClr val="000000"/>
                </a:solidFill>
              </a:rPr>
              <a:t>and reports</a:t>
            </a:r>
            <a:endParaRPr lang="en-AU" sz="2900" dirty="0">
              <a:solidFill>
                <a:srgbClr val="000000"/>
              </a:solidFill>
              <a:cs typeface="Arial"/>
            </a:endParaRPr>
          </a:p>
          <a:p>
            <a:pPr marL="1058545" lvl="3" indent="-342900" fontAlgn="base">
              <a:lnSpc>
                <a:spcPct val="120000"/>
              </a:lnSpc>
              <a:spcBef>
                <a:spcPts val="1200"/>
              </a:spcBef>
              <a:spcAft>
                <a:spcPts val="600"/>
              </a:spcAft>
            </a:pPr>
            <a:r>
              <a:rPr lang="en-AU" sz="2900" b="0" i="0" dirty="0">
                <a:solidFill>
                  <a:srgbClr val="000000"/>
                </a:solidFill>
                <a:effectLst/>
              </a:rPr>
              <a:t>Providing </a:t>
            </a:r>
            <a:r>
              <a:rPr lang="en-AU" sz="2900" b="1" i="0" dirty="0">
                <a:solidFill>
                  <a:srgbClr val="000000"/>
                </a:solidFill>
                <a:effectLst/>
              </a:rPr>
              <a:t>flexibility through trade rules</a:t>
            </a:r>
            <a:r>
              <a:rPr lang="en-AU" sz="2900" b="0" i="0" dirty="0">
                <a:solidFill>
                  <a:srgbClr val="000000"/>
                </a:solidFill>
                <a:effectLst/>
              </a:rPr>
              <a:t>, like the Goulburn to Murray trade rule</a:t>
            </a:r>
            <a:endParaRPr lang="en-AU" sz="2900" b="0" i="0" dirty="0">
              <a:solidFill>
                <a:srgbClr val="000000"/>
              </a:solidFill>
              <a:effectLst/>
              <a:cs typeface="Arial"/>
            </a:endParaRPr>
          </a:p>
          <a:p>
            <a:pPr marL="1058545" lvl="3" indent="-342900" fontAlgn="base">
              <a:lnSpc>
                <a:spcPct val="120000"/>
              </a:lnSpc>
              <a:spcBef>
                <a:spcPts val="1200"/>
              </a:spcBef>
              <a:spcAft>
                <a:spcPts val="600"/>
              </a:spcAft>
            </a:pPr>
            <a:r>
              <a:rPr lang="en-AU" sz="2900" dirty="0">
                <a:solidFill>
                  <a:srgbClr val="000000"/>
                </a:solidFill>
              </a:rPr>
              <a:t>Improving </a:t>
            </a:r>
            <a:r>
              <a:rPr lang="en-AU" sz="2900" b="1" dirty="0">
                <a:solidFill>
                  <a:srgbClr val="000000"/>
                </a:solidFill>
              </a:rPr>
              <a:t>market confidence</a:t>
            </a:r>
            <a:r>
              <a:rPr lang="en-AU" sz="2900" dirty="0">
                <a:solidFill>
                  <a:srgbClr val="000000"/>
                </a:solidFill>
              </a:rPr>
              <a:t>, through transparency initiatives, water market reform and investing in market analysis</a:t>
            </a:r>
            <a:endParaRPr lang="en-AU" sz="2900" dirty="0">
              <a:solidFill>
                <a:srgbClr val="000000"/>
              </a:solidFill>
              <a:cs typeface="Arial"/>
            </a:endParaRPr>
          </a:p>
          <a:p>
            <a:pPr marL="1058545" lvl="3" indent="-342900">
              <a:lnSpc>
                <a:spcPct val="120000"/>
              </a:lnSpc>
              <a:spcBef>
                <a:spcPts val="1200"/>
              </a:spcBef>
              <a:spcAft>
                <a:spcPts val="600"/>
              </a:spcAft>
            </a:pPr>
            <a:r>
              <a:rPr lang="en-AU" sz="2900" dirty="0">
                <a:solidFill>
                  <a:srgbClr val="000000"/>
                </a:solidFill>
                <a:ea typeface="+mn-lt"/>
                <a:cs typeface="+mn-lt"/>
              </a:rPr>
              <a:t>Also supporting water users to </a:t>
            </a:r>
            <a:r>
              <a:rPr lang="en-AU" sz="2900" b="1" dirty="0">
                <a:solidFill>
                  <a:srgbClr val="000000"/>
                </a:solidFill>
                <a:ea typeface="+mn-lt"/>
                <a:cs typeface="+mn-lt"/>
              </a:rPr>
              <a:t>understand and manage delivery shortfall risks </a:t>
            </a:r>
            <a:r>
              <a:rPr lang="en-AU" sz="2900" i="1" dirty="0">
                <a:solidFill>
                  <a:srgbClr val="000000"/>
                </a:solidFill>
                <a:ea typeface="+mn-lt"/>
                <a:cs typeface="+mn-lt"/>
              </a:rPr>
              <a:t>(note: different to water availability risk)</a:t>
            </a:r>
            <a:endParaRPr lang="en-AU" sz="2900" dirty="0">
              <a:solidFill>
                <a:srgbClr val="000000"/>
              </a:solidFill>
              <a:latin typeface="Arial" panose="020B0604020202020204" pitchFamily="34" charset="0"/>
              <a:cs typeface="Arial"/>
            </a:endParaRPr>
          </a:p>
          <a:p>
            <a:pPr marL="1058545" lvl="3" indent="-342900" algn="just" fontAlgn="base">
              <a:spcBef>
                <a:spcPts val="1200"/>
              </a:spcBef>
              <a:spcAft>
                <a:spcPts val="600"/>
              </a:spcAft>
            </a:pPr>
            <a:endParaRPr lang="en-AU" sz="240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4A53B8B-1FBB-DD16-9710-F51B0BA58A22}"/>
              </a:ext>
            </a:extLst>
          </p:cNvPr>
          <p:cNvPicPr>
            <a:picLocks noChangeAspect="1"/>
          </p:cNvPicPr>
          <p:nvPr/>
        </p:nvPicPr>
        <p:blipFill>
          <a:blip r:embed="rId3"/>
          <a:stretch>
            <a:fillRect/>
          </a:stretch>
        </p:blipFill>
        <p:spPr>
          <a:xfrm>
            <a:off x="7261379" y="1722120"/>
            <a:ext cx="4661489" cy="4206240"/>
          </a:xfrm>
          <a:prstGeom prst="rect">
            <a:avLst/>
          </a:prstGeom>
        </p:spPr>
      </p:pic>
    </p:spTree>
    <p:extLst>
      <p:ext uri="{BB962C8B-B14F-4D97-AF65-F5344CB8AC3E}">
        <p14:creationId xmlns:p14="http://schemas.microsoft.com/office/powerpoint/2010/main" val="103580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673881-6AF6-E70B-2CC3-9FBD7C91BB39}"/>
              </a:ext>
            </a:extLst>
          </p:cNvPr>
          <p:cNvPicPr>
            <a:picLocks noChangeAspect="1"/>
          </p:cNvPicPr>
          <p:nvPr/>
        </p:nvPicPr>
        <p:blipFill>
          <a:blip r:embed="rId3"/>
          <a:stretch>
            <a:fillRect/>
          </a:stretch>
        </p:blipFill>
        <p:spPr>
          <a:xfrm>
            <a:off x="7344202" y="1973941"/>
            <a:ext cx="2053460" cy="2910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B903220-2CA8-4CD1-9138-B33038D74215}"/>
              </a:ext>
            </a:extLst>
          </p:cNvPr>
          <p:cNvSpPr>
            <a:spLocks noGrp="1"/>
          </p:cNvSpPr>
          <p:nvPr>
            <p:ph type="title"/>
          </p:nvPr>
        </p:nvSpPr>
        <p:spPr/>
        <p:txBody>
          <a:bodyPr/>
          <a:lstStyle/>
          <a:p>
            <a:r>
              <a:rPr lang="en-AU" dirty="0">
                <a:latin typeface="Arial"/>
                <a:cs typeface="Arial"/>
              </a:rPr>
              <a:t>Water market information</a:t>
            </a:r>
            <a:endParaRPr lang="en-AU" dirty="0"/>
          </a:p>
        </p:txBody>
      </p:sp>
      <p:sp>
        <p:nvSpPr>
          <p:cNvPr id="3" name="Content Placeholder 2">
            <a:extLst>
              <a:ext uri="{FF2B5EF4-FFF2-40B4-BE49-F238E27FC236}">
                <a16:creationId xmlns:a16="http://schemas.microsoft.com/office/drawing/2014/main" id="{A362E01C-E173-49D9-B339-13180388DFA0}"/>
              </a:ext>
            </a:extLst>
          </p:cNvPr>
          <p:cNvSpPr>
            <a:spLocks noGrp="1"/>
          </p:cNvSpPr>
          <p:nvPr>
            <p:ph sz="quarter" idx="13"/>
          </p:nvPr>
        </p:nvSpPr>
        <p:spPr>
          <a:xfrm>
            <a:off x="845976" y="1339632"/>
            <a:ext cx="6225384" cy="5305008"/>
          </a:xfrm>
        </p:spPr>
        <p:txBody>
          <a:bodyPr vert="horz" lIns="91440" tIns="45720" rIns="91440" bIns="45720" rtlCol="0" anchor="t">
            <a:normAutofit fontScale="77500" lnSpcReduction="20000"/>
          </a:bodyPr>
          <a:lstStyle/>
          <a:p>
            <a:pPr algn="just" rtl="0" fontAlgn="base">
              <a:spcBef>
                <a:spcPts val="1200"/>
              </a:spcBef>
              <a:spcAft>
                <a:spcPts val="600"/>
              </a:spcAft>
            </a:pPr>
            <a:r>
              <a:rPr lang="en-AU" sz="2100" dirty="0">
                <a:solidFill>
                  <a:srgbClr val="000000"/>
                </a:solidFill>
                <a:latin typeface="Arial"/>
                <a:cs typeface="Arial"/>
              </a:rPr>
              <a:t>Market Information and Reports</a:t>
            </a:r>
          </a:p>
          <a:p>
            <a:pPr marL="285750" indent="-285750" fontAlgn="base">
              <a:lnSpc>
                <a:spcPct val="120000"/>
              </a:lnSpc>
              <a:spcBef>
                <a:spcPts val="1200"/>
              </a:spcBef>
              <a:spcAft>
                <a:spcPts val="600"/>
              </a:spcAft>
              <a:buFont typeface="Arial" panose="020B0604020202020204" pitchFamily="34" charset="0"/>
              <a:buChar char="•"/>
            </a:pPr>
            <a:r>
              <a:rPr lang="en-AU" sz="2000" b="0" dirty="0">
                <a:solidFill>
                  <a:srgbClr val="000000"/>
                </a:solidFill>
                <a:latin typeface="Arial"/>
                <a:cs typeface="Arial"/>
              </a:rPr>
              <a:t>The V</a:t>
            </a:r>
            <a:r>
              <a:rPr lang="en-AU" sz="2000" b="0" i="0" dirty="0">
                <a:solidFill>
                  <a:srgbClr val="000000"/>
                </a:solidFill>
                <a:effectLst/>
                <a:latin typeface="Arial"/>
                <a:cs typeface="Arial"/>
              </a:rPr>
              <a:t>ictorian Government publishes a range of information to </a:t>
            </a:r>
            <a:r>
              <a:rPr lang="en-AU" sz="2000" b="0" dirty="0">
                <a:solidFill>
                  <a:srgbClr val="000000"/>
                </a:solidFill>
                <a:latin typeface="Arial"/>
                <a:cs typeface="Arial"/>
              </a:rPr>
              <a:t>support water</a:t>
            </a:r>
            <a:r>
              <a:rPr lang="en-AU" sz="2000" b="0" i="0" dirty="0">
                <a:solidFill>
                  <a:srgbClr val="000000"/>
                </a:solidFill>
                <a:effectLst/>
                <a:latin typeface="Arial"/>
                <a:cs typeface="Arial"/>
              </a:rPr>
              <a:t> market participants </a:t>
            </a:r>
            <a:r>
              <a:rPr lang="en-AU" sz="2000" b="0" dirty="0">
                <a:solidFill>
                  <a:srgbClr val="000000"/>
                </a:solidFill>
                <a:latin typeface="Arial"/>
                <a:cs typeface="Arial"/>
              </a:rPr>
              <a:t>to make informed decisions about their businesses and manage their water availability risks, including:</a:t>
            </a:r>
          </a:p>
          <a:p>
            <a:pPr marL="647065" lvl="2" indent="-285750" fontAlgn="base">
              <a:lnSpc>
                <a:spcPct val="120000"/>
              </a:lnSpc>
              <a:spcBef>
                <a:spcPts val="1200"/>
              </a:spcBef>
              <a:spcAft>
                <a:spcPts val="600"/>
              </a:spcAft>
            </a:pPr>
            <a:r>
              <a:rPr lang="en-AU" sz="2000" b="0" dirty="0">
                <a:solidFill>
                  <a:srgbClr val="000000"/>
                </a:solidFill>
                <a:latin typeface="Arial"/>
                <a:cs typeface="Arial"/>
              </a:rPr>
              <a:t>Water Market Trends</a:t>
            </a:r>
          </a:p>
          <a:p>
            <a:pPr marL="647065" lvl="2" indent="-285750" fontAlgn="base">
              <a:lnSpc>
                <a:spcPct val="120000"/>
              </a:lnSpc>
              <a:spcBef>
                <a:spcPts val="1200"/>
              </a:spcBef>
              <a:spcAft>
                <a:spcPts val="600"/>
              </a:spcAft>
            </a:pPr>
            <a:r>
              <a:rPr lang="en-AU" sz="2000" b="0" dirty="0">
                <a:solidFill>
                  <a:srgbClr val="000000"/>
                </a:solidFill>
                <a:latin typeface="Arial"/>
                <a:cs typeface="Arial"/>
              </a:rPr>
              <a:t>Water Market Effectiveness</a:t>
            </a:r>
          </a:p>
          <a:p>
            <a:pPr marL="647065" lvl="2" indent="-285750" fontAlgn="base">
              <a:lnSpc>
                <a:spcPct val="120000"/>
              </a:lnSpc>
              <a:spcBef>
                <a:spcPts val="1200"/>
              </a:spcBef>
              <a:spcAft>
                <a:spcPts val="600"/>
              </a:spcAft>
            </a:pPr>
            <a:r>
              <a:rPr lang="en-AU" sz="2000" b="0" dirty="0">
                <a:solidFill>
                  <a:srgbClr val="000000"/>
                </a:solidFill>
                <a:latin typeface="Arial"/>
                <a:cs typeface="Arial"/>
              </a:rPr>
              <a:t>Victorian Water Trading Annual Report</a:t>
            </a:r>
          </a:p>
          <a:p>
            <a:pPr marL="647065" lvl="2" indent="-285750" fontAlgn="base">
              <a:lnSpc>
                <a:spcPct val="120000"/>
              </a:lnSpc>
              <a:spcBef>
                <a:spcPts val="1200"/>
              </a:spcBef>
              <a:spcAft>
                <a:spcPts val="600"/>
              </a:spcAft>
            </a:pPr>
            <a:r>
              <a:rPr lang="en-AU" sz="2000" b="0" dirty="0">
                <a:solidFill>
                  <a:srgbClr val="000000"/>
                </a:solidFill>
                <a:latin typeface="Arial"/>
                <a:cs typeface="Arial"/>
              </a:rPr>
              <a:t>Water Supply and Demand Reports</a:t>
            </a:r>
          </a:p>
          <a:p>
            <a:pPr marL="285750" indent="-285750" fontAlgn="base">
              <a:lnSpc>
                <a:spcPct val="120000"/>
              </a:lnSpc>
              <a:spcBef>
                <a:spcPts val="1200"/>
              </a:spcBef>
              <a:spcAft>
                <a:spcPts val="600"/>
              </a:spcAft>
              <a:buFont typeface="Arial" panose="020B0604020202020204" pitchFamily="34" charset="0"/>
              <a:buChar char="•"/>
            </a:pPr>
            <a:r>
              <a:rPr lang="en-AU" sz="2000" b="0" dirty="0">
                <a:solidFill>
                  <a:srgbClr val="000000"/>
                </a:solidFill>
                <a:latin typeface="Arial"/>
                <a:cs typeface="Arial"/>
              </a:rPr>
              <a:t>The </a:t>
            </a:r>
            <a:r>
              <a:rPr lang="en-AU" sz="2000" dirty="0">
                <a:solidFill>
                  <a:srgbClr val="000000"/>
                </a:solidFill>
                <a:latin typeface="Arial"/>
                <a:cs typeface="Arial"/>
              </a:rPr>
              <a:t>Water Supply and Demand in the southern Murray-Darling Basin (2022 update) </a:t>
            </a:r>
            <a:r>
              <a:rPr lang="en-AU" sz="2000" b="0" dirty="0">
                <a:solidFill>
                  <a:srgbClr val="000000"/>
                </a:solidFill>
                <a:latin typeface="Arial"/>
                <a:cs typeface="Arial"/>
              </a:rPr>
              <a:t>provides an updated analysis of water supply and demand in the southern Basin and </a:t>
            </a:r>
            <a:r>
              <a:rPr lang="en-AU" sz="2000" b="0" i="0" dirty="0">
                <a:solidFill>
                  <a:srgbClr val="000000"/>
                </a:solidFill>
                <a:effectLst/>
                <a:latin typeface="Arial"/>
                <a:cs typeface="Arial"/>
              </a:rPr>
              <a:t>contributes to the Victorian Government’s commitment to improve demand data gathering, information provision and market transparency across Basin states</a:t>
            </a:r>
            <a:r>
              <a:rPr lang="en-AU" sz="1500" b="0" i="0" dirty="0">
                <a:solidFill>
                  <a:srgbClr val="000000"/>
                </a:solidFill>
                <a:effectLst/>
                <a:latin typeface="Arial"/>
                <a:cs typeface="Arial"/>
              </a:rPr>
              <a:t>.</a:t>
            </a:r>
            <a:r>
              <a:rPr lang="en-AU" sz="1500" b="0" dirty="0">
                <a:solidFill>
                  <a:srgbClr val="000000"/>
                </a:solidFill>
                <a:latin typeface="Arial"/>
                <a:cs typeface="Arial"/>
              </a:rPr>
              <a:t> </a:t>
            </a:r>
            <a:endParaRPr lang="en-AU" sz="1500" b="0" i="0" dirty="0">
              <a:solidFill>
                <a:srgbClr val="000000"/>
              </a:solidFill>
              <a:effectLst/>
              <a:latin typeface="Arial" panose="020B0604020202020204" pitchFamily="34" charset="0"/>
              <a:cs typeface="Arial"/>
            </a:endParaRPr>
          </a:p>
          <a:p>
            <a:pPr algn="just" rtl="0" fontAlgn="base">
              <a:spcBef>
                <a:spcPts val="1200"/>
              </a:spcBef>
              <a:spcAft>
                <a:spcPts val="600"/>
              </a:spcAft>
            </a:pPr>
            <a:endParaRPr lang="en-AU" sz="1800" b="0">
              <a:solidFill>
                <a:srgbClr val="000000"/>
              </a:solidFill>
              <a:latin typeface="Arial" panose="020B0604020202020204" pitchFamily="34" charset="0"/>
            </a:endParaRPr>
          </a:p>
          <a:p>
            <a:pPr marL="285750" indent="-285750" algn="just" rtl="0" fontAlgn="base">
              <a:spcBef>
                <a:spcPts val="1200"/>
              </a:spcBef>
              <a:spcAft>
                <a:spcPts val="600"/>
              </a:spcAft>
              <a:buFont typeface="Arial" panose="020B0604020202020204" pitchFamily="34" charset="0"/>
              <a:buChar char="•"/>
            </a:pPr>
            <a:endParaRPr lang="en-AU" sz="1800" b="0">
              <a:solidFill>
                <a:srgbClr val="000000"/>
              </a:solidFill>
              <a:latin typeface="Arial" panose="020B0604020202020204" pitchFamily="34" charset="0"/>
            </a:endParaRPr>
          </a:p>
          <a:p>
            <a:pPr marL="285750" indent="-285750" algn="just" rtl="0" fontAlgn="base">
              <a:spcBef>
                <a:spcPts val="1200"/>
              </a:spcBef>
              <a:spcAft>
                <a:spcPts val="600"/>
              </a:spcAft>
              <a:buFont typeface="Arial" panose="020B0604020202020204" pitchFamily="34" charset="0"/>
              <a:buChar char="•"/>
            </a:pPr>
            <a:endParaRPr lang="en-AU" sz="1800" b="0" i="0">
              <a:solidFill>
                <a:srgbClr val="000000"/>
              </a:solidFill>
              <a:effectLst/>
              <a:latin typeface="Arial" panose="020B0604020202020204" pitchFamily="34" charset="0"/>
            </a:endParaRPr>
          </a:p>
          <a:p>
            <a:pPr>
              <a:spcAft>
                <a:spcPts val="1200"/>
              </a:spcAft>
            </a:pPr>
            <a:endParaRPr lang="en-AU" sz="2400" b="0"/>
          </a:p>
        </p:txBody>
      </p:sp>
      <p:pic>
        <p:nvPicPr>
          <p:cNvPr id="7" name="Picture 6">
            <a:extLst>
              <a:ext uri="{FF2B5EF4-FFF2-40B4-BE49-F238E27FC236}">
                <a16:creationId xmlns:a16="http://schemas.microsoft.com/office/drawing/2014/main" id="{49EF911A-2FFA-6965-54E3-A8400C6DCF31}"/>
              </a:ext>
            </a:extLst>
          </p:cNvPr>
          <p:cNvPicPr>
            <a:picLocks noChangeAspect="1"/>
          </p:cNvPicPr>
          <p:nvPr/>
        </p:nvPicPr>
        <p:blipFill>
          <a:blip r:embed="rId4"/>
          <a:stretch>
            <a:fillRect/>
          </a:stretch>
        </p:blipFill>
        <p:spPr>
          <a:xfrm rot="716430">
            <a:off x="8413382" y="2331632"/>
            <a:ext cx="2073119" cy="2913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B8B6C17-AD68-D38F-5AFD-366EC0C53A25}"/>
              </a:ext>
            </a:extLst>
          </p:cNvPr>
          <p:cNvPicPr>
            <a:picLocks noChangeAspect="1"/>
          </p:cNvPicPr>
          <p:nvPr/>
        </p:nvPicPr>
        <p:blipFill>
          <a:blip r:embed="rId5"/>
          <a:stretch>
            <a:fillRect/>
          </a:stretch>
        </p:blipFill>
        <p:spPr>
          <a:xfrm rot="1426504">
            <a:off x="8871440" y="3154293"/>
            <a:ext cx="2045936" cy="2913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238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3220-2CA8-4CD1-9138-B33038D74215}"/>
              </a:ext>
            </a:extLst>
          </p:cNvPr>
          <p:cNvSpPr>
            <a:spLocks noGrp="1"/>
          </p:cNvSpPr>
          <p:nvPr>
            <p:ph type="title"/>
          </p:nvPr>
        </p:nvSpPr>
        <p:spPr/>
        <p:txBody>
          <a:bodyPr/>
          <a:lstStyle/>
          <a:p>
            <a:r>
              <a:rPr lang="en-AU"/>
              <a:t>Water market policy</a:t>
            </a:r>
          </a:p>
        </p:txBody>
      </p:sp>
      <p:sp>
        <p:nvSpPr>
          <p:cNvPr id="3" name="Content Placeholder 2">
            <a:extLst>
              <a:ext uri="{FF2B5EF4-FFF2-40B4-BE49-F238E27FC236}">
                <a16:creationId xmlns:a16="http://schemas.microsoft.com/office/drawing/2014/main" id="{A362E01C-E173-49D9-B339-13180388DFA0}"/>
              </a:ext>
            </a:extLst>
          </p:cNvPr>
          <p:cNvSpPr>
            <a:spLocks noGrp="1"/>
          </p:cNvSpPr>
          <p:nvPr>
            <p:ph sz="quarter" idx="13"/>
          </p:nvPr>
        </p:nvSpPr>
        <p:spPr>
          <a:xfrm>
            <a:off x="845976" y="1339632"/>
            <a:ext cx="5893871" cy="4897685"/>
          </a:xfrm>
        </p:spPr>
        <p:txBody>
          <a:bodyPr vert="horz" lIns="91440" tIns="45720" rIns="91440" bIns="45720" rtlCol="0" anchor="t">
            <a:normAutofit/>
          </a:bodyPr>
          <a:lstStyle/>
          <a:p>
            <a:pPr algn="just" rtl="0" fontAlgn="base">
              <a:spcBef>
                <a:spcPts val="1200"/>
              </a:spcBef>
              <a:spcAft>
                <a:spcPts val="600"/>
              </a:spcAft>
            </a:pPr>
            <a:r>
              <a:rPr lang="en-AU" sz="1800" dirty="0">
                <a:solidFill>
                  <a:srgbClr val="000000"/>
                </a:solidFill>
                <a:latin typeface="Arial"/>
                <a:cs typeface="Arial"/>
              </a:rPr>
              <a:t>Goulburn to Murray trade rule</a:t>
            </a:r>
          </a:p>
          <a:p>
            <a:pPr marL="285750" indent="-285750" algn="just" rtl="0" fontAlgn="base">
              <a:spcBef>
                <a:spcPts val="1200"/>
              </a:spcBef>
              <a:spcAft>
                <a:spcPts val="600"/>
              </a:spcAft>
              <a:buFont typeface="Arial" panose="020B0604020202020204" pitchFamily="34" charset="0"/>
              <a:buChar char="•"/>
            </a:pPr>
            <a:r>
              <a:rPr lang="en-AU" sz="1800" b="0" dirty="0">
                <a:solidFill>
                  <a:srgbClr val="000000"/>
                </a:solidFill>
                <a:latin typeface="Arial"/>
                <a:cs typeface="Arial"/>
              </a:rPr>
              <a:t>A new long-term trade rule came into effect 1 July 2022</a:t>
            </a:r>
          </a:p>
          <a:p>
            <a:pPr marL="285750" indent="-285750" algn="just" fontAlgn="base">
              <a:spcBef>
                <a:spcPts val="1200"/>
              </a:spcBef>
              <a:spcAft>
                <a:spcPts val="600"/>
              </a:spcAft>
              <a:buFont typeface="Arial" panose="020B0604020202020204" pitchFamily="34" charset="0"/>
              <a:buChar char="•"/>
            </a:pPr>
            <a:r>
              <a:rPr lang="en-AU" sz="1800" b="0" dirty="0">
                <a:solidFill>
                  <a:srgbClr val="000000"/>
                </a:solidFill>
                <a:latin typeface="Arial"/>
                <a:cs typeface="Arial"/>
              </a:rPr>
              <a:t>The new trade rule limits trade to what can sustainably be delivered within the ecological tolerances of the lower Goulburn River</a:t>
            </a:r>
            <a:endParaRPr lang="en-AU" sz="1800" b="0" i="0" dirty="0">
              <a:solidFill>
                <a:srgbClr val="000000"/>
              </a:solidFill>
              <a:effectLst/>
              <a:latin typeface="Arial"/>
              <a:cs typeface="Arial"/>
            </a:endParaRPr>
          </a:p>
          <a:p>
            <a:pPr marL="285750" indent="-285750" algn="just" fontAlgn="base">
              <a:spcBef>
                <a:spcPts val="1200"/>
              </a:spcBef>
              <a:spcAft>
                <a:spcPts val="600"/>
              </a:spcAft>
              <a:buFont typeface="Arial" panose="020B0604020202020204" pitchFamily="34" charset="0"/>
              <a:buChar char="•"/>
            </a:pPr>
            <a:r>
              <a:rPr lang="en-AU" sz="1800" b="0" dirty="0">
                <a:solidFill>
                  <a:srgbClr val="000000"/>
                </a:solidFill>
                <a:latin typeface="Arial"/>
                <a:cs typeface="Arial"/>
              </a:rPr>
              <a:t>We saw considerable damage to the river from two consecutive years of high flows; with the new rule in place, we're already starting to see positive signs of recovery</a:t>
            </a:r>
          </a:p>
          <a:p>
            <a:pPr marL="285750" indent="-285750" algn="just" rtl="0" fontAlgn="base">
              <a:spcBef>
                <a:spcPts val="1200"/>
              </a:spcBef>
              <a:spcAft>
                <a:spcPts val="600"/>
              </a:spcAft>
              <a:buFont typeface="Arial" panose="020B0604020202020204" pitchFamily="34" charset="0"/>
              <a:buChar char="•"/>
            </a:pPr>
            <a:r>
              <a:rPr lang="en-AU" sz="1800" b="0" dirty="0">
                <a:solidFill>
                  <a:srgbClr val="000000"/>
                </a:solidFill>
                <a:latin typeface="Arial"/>
                <a:cs typeface="Arial"/>
              </a:rPr>
              <a:t>The new rules enable trade as much as possible while avoiding damage occurring, and preventing delivery risks from increasing the River Murray</a:t>
            </a:r>
          </a:p>
          <a:p>
            <a:pPr algn="just" rtl="0" fontAlgn="base">
              <a:spcBef>
                <a:spcPts val="1200"/>
              </a:spcBef>
              <a:spcAft>
                <a:spcPts val="600"/>
              </a:spcAft>
            </a:pPr>
            <a:endParaRPr lang="en-AU" sz="1800" b="0">
              <a:solidFill>
                <a:srgbClr val="000000"/>
              </a:solidFill>
              <a:latin typeface="Arial" panose="020B0604020202020204" pitchFamily="34" charset="0"/>
            </a:endParaRPr>
          </a:p>
          <a:p>
            <a:pPr marL="285750" indent="-285750" algn="just" rtl="0" fontAlgn="base">
              <a:spcBef>
                <a:spcPts val="1200"/>
              </a:spcBef>
              <a:spcAft>
                <a:spcPts val="600"/>
              </a:spcAft>
              <a:buFont typeface="Arial" panose="020B0604020202020204" pitchFamily="34" charset="0"/>
              <a:buChar char="•"/>
            </a:pPr>
            <a:endParaRPr lang="en-AU" sz="1800" b="0">
              <a:solidFill>
                <a:srgbClr val="000000"/>
              </a:solidFill>
              <a:latin typeface="Arial" panose="020B0604020202020204" pitchFamily="34" charset="0"/>
            </a:endParaRPr>
          </a:p>
          <a:p>
            <a:pPr marL="285750" indent="-285750" algn="just" rtl="0" fontAlgn="base">
              <a:spcBef>
                <a:spcPts val="1200"/>
              </a:spcBef>
              <a:spcAft>
                <a:spcPts val="600"/>
              </a:spcAft>
              <a:buFont typeface="Arial" panose="020B0604020202020204" pitchFamily="34" charset="0"/>
              <a:buChar char="•"/>
            </a:pPr>
            <a:endParaRPr lang="en-AU" sz="1800" b="0" i="0">
              <a:solidFill>
                <a:srgbClr val="000000"/>
              </a:solidFill>
              <a:effectLst/>
              <a:latin typeface="Arial" panose="020B0604020202020204" pitchFamily="34" charset="0"/>
            </a:endParaRPr>
          </a:p>
          <a:p>
            <a:pPr>
              <a:spcAft>
                <a:spcPts val="1200"/>
              </a:spcAft>
            </a:pPr>
            <a:endParaRPr lang="en-AU" sz="2400" b="0"/>
          </a:p>
        </p:txBody>
      </p:sp>
      <p:pic>
        <p:nvPicPr>
          <p:cNvPr id="4" name="Content Placeholder 4">
            <a:extLst>
              <a:ext uri="{FF2B5EF4-FFF2-40B4-BE49-F238E27FC236}">
                <a16:creationId xmlns:a16="http://schemas.microsoft.com/office/drawing/2014/main" id="{349A1A8C-1560-26CF-4ED5-62A21AB38C98}"/>
              </a:ext>
            </a:extLst>
          </p:cNvPr>
          <p:cNvPicPr>
            <a:picLocks noChangeAspect="1"/>
          </p:cNvPicPr>
          <p:nvPr/>
        </p:nvPicPr>
        <p:blipFill>
          <a:blip r:embed="rId3"/>
          <a:stretch>
            <a:fillRect/>
          </a:stretch>
        </p:blipFill>
        <p:spPr>
          <a:xfrm>
            <a:off x="6858936" y="2013944"/>
            <a:ext cx="5333063" cy="3071764"/>
          </a:xfrm>
          <a:prstGeom prst="rect">
            <a:avLst/>
          </a:prstGeom>
        </p:spPr>
      </p:pic>
    </p:spTree>
    <p:extLst>
      <p:ext uri="{BB962C8B-B14F-4D97-AF65-F5344CB8AC3E}">
        <p14:creationId xmlns:p14="http://schemas.microsoft.com/office/powerpoint/2010/main" val="377097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6489-FEAB-B898-0DDC-5FBA2DEBE30C}"/>
              </a:ext>
            </a:extLst>
          </p:cNvPr>
          <p:cNvSpPr>
            <a:spLocks noGrp="1"/>
          </p:cNvSpPr>
          <p:nvPr>
            <p:ph type="title"/>
          </p:nvPr>
        </p:nvSpPr>
        <p:spPr/>
        <p:txBody>
          <a:bodyPr/>
          <a:lstStyle/>
          <a:p>
            <a:r>
              <a:rPr lang="en-AU" dirty="0">
                <a:latin typeface="Arial"/>
                <a:cs typeface="Arial"/>
              </a:rPr>
              <a:t>Water market transparency</a:t>
            </a:r>
            <a:endParaRPr lang="en-AU" dirty="0"/>
          </a:p>
        </p:txBody>
      </p:sp>
      <p:pic>
        <p:nvPicPr>
          <p:cNvPr id="4" name="Content Placeholder 3">
            <a:extLst>
              <a:ext uri="{FF2B5EF4-FFF2-40B4-BE49-F238E27FC236}">
                <a16:creationId xmlns:a16="http://schemas.microsoft.com/office/drawing/2014/main" id="{F9B6D621-FE29-4EED-629F-484F06533500}"/>
              </a:ext>
            </a:extLst>
          </p:cNvPr>
          <p:cNvPicPr>
            <a:picLocks noGrp="1" noChangeAspect="1"/>
          </p:cNvPicPr>
          <p:nvPr>
            <p:ph sz="quarter" idx="13"/>
          </p:nvPr>
        </p:nvPicPr>
        <p:blipFill>
          <a:blip r:embed="rId3"/>
          <a:stretch>
            <a:fillRect/>
          </a:stretch>
        </p:blipFill>
        <p:spPr>
          <a:xfrm>
            <a:off x="198120" y="1273116"/>
            <a:ext cx="6248400" cy="4543425"/>
          </a:xfrm>
          <a:prstGeom prst="rect">
            <a:avLst/>
          </a:prstGeom>
        </p:spPr>
      </p:pic>
      <p:sp>
        <p:nvSpPr>
          <p:cNvPr id="8" name="TextBox 7">
            <a:extLst>
              <a:ext uri="{FF2B5EF4-FFF2-40B4-BE49-F238E27FC236}">
                <a16:creationId xmlns:a16="http://schemas.microsoft.com/office/drawing/2014/main" id="{42D51B6D-67C0-5445-B74B-4184A7FF86B9}"/>
              </a:ext>
            </a:extLst>
          </p:cNvPr>
          <p:cNvSpPr txBox="1"/>
          <p:nvPr/>
        </p:nvSpPr>
        <p:spPr>
          <a:xfrm>
            <a:off x="639715" y="6101418"/>
            <a:ext cx="4999451" cy="369332"/>
          </a:xfrm>
          <a:prstGeom prst="rect">
            <a:avLst/>
          </a:prstGeom>
          <a:noFill/>
        </p:spPr>
        <p:txBody>
          <a:bodyPr wrap="square" rtlCol="0">
            <a:spAutoFit/>
          </a:bodyPr>
          <a:lstStyle/>
          <a:p>
            <a:r>
              <a:rPr lang="en-AU" i="1"/>
              <a:t>Water Ownership below Barmah Choke</a:t>
            </a:r>
          </a:p>
        </p:txBody>
      </p:sp>
      <p:sp>
        <p:nvSpPr>
          <p:cNvPr id="11" name="Content Placeholder 2">
            <a:extLst>
              <a:ext uri="{FF2B5EF4-FFF2-40B4-BE49-F238E27FC236}">
                <a16:creationId xmlns:a16="http://schemas.microsoft.com/office/drawing/2014/main" id="{E3B81B09-EE6C-F2D5-AE05-047AB9A5884C}"/>
              </a:ext>
            </a:extLst>
          </p:cNvPr>
          <p:cNvSpPr txBox="1">
            <a:spLocks/>
          </p:cNvSpPr>
          <p:nvPr/>
        </p:nvSpPr>
        <p:spPr>
          <a:xfrm>
            <a:off x="6126481" y="1279883"/>
            <a:ext cx="5989320" cy="5578117"/>
          </a:xfrm>
          <a:prstGeom prst="rect">
            <a:avLst/>
          </a:prstGeom>
        </p:spPr>
        <p:txBody>
          <a:bodyPr vert="horz" lIns="91440" tIns="45720" rIns="91440" bIns="45720" rtlCol="0" anchor="t">
            <a:normAutofit/>
          </a:bodyPr>
          <a:lstStyle>
            <a:lvl1pPr marL="0" indent="0" algn="l" defTabSz="914377"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377" rtl="0" eaLnBrk="1" latinLnBrk="0" hangingPunct="1">
              <a:spcBef>
                <a:spcPct val="20000"/>
              </a:spcBef>
              <a:buFontTx/>
              <a:buNone/>
              <a:defRPr sz="2200" kern="1200">
                <a:solidFill>
                  <a:schemeClr val="tx1"/>
                </a:solidFill>
                <a:latin typeface="+mn-lt"/>
                <a:ea typeface="+mn-ea"/>
                <a:cs typeface="+mn-cs"/>
              </a:defRPr>
            </a:lvl2pPr>
            <a:lvl3pPr marL="361942" indent="-361942" algn="l" defTabSz="9143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45" indent="-354004" algn="l" defTabSz="9143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886" indent="-361942"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377"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0" indent="-180970"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377"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377"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1800" dirty="0">
                <a:solidFill>
                  <a:srgbClr val="000000"/>
                </a:solidFill>
                <a:latin typeface="Arial"/>
                <a:cs typeface="Arial"/>
              </a:rPr>
              <a:t>More transparency to improve market confidence</a:t>
            </a:r>
            <a:br>
              <a:rPr lang="en-AU" sz="1800" b="0" dirty="0">
                <a:latin typeface="Arial" panose="020B0604020202020204" pitchFamily="34" charset="0"/>
              </a:rPr>
            </a:br>
            <a:endParaRPr lang="en-AU" sz="1800" b="0">
              <a:solidFill>
                <a:srgbClr val="000000"/>
              </a:solidFill>
              <a:latin typeface="Arial" panose="020B0604020202020204" pitchFamily="34" charset="0"/>
            </a:endParaRPr>
          </a:p>
          <a:p>
            <a:pPr marL="342900" indent="-342900">
              <a:buFont typeface="Arial" panose="020B0604020202020204" pitchFamily="34" charset="0"/>
              <a:buChar char="•"/>
            </a:pPr>
            <a:r>
              <a:rPr lang="en-AU" sz="1800" b="0" dirty="0">
                <a:solidFill>
                  <a:srgbClr val="000000"/>
                </a:solidFill>
                <a:latin typeface="Arial"/>
                <a:cs typeface="Arial"/>
              </a:rPr>
              <a:t>The Victorian Government </a:t>
            </a:r>
            <a:r>
              <a:rPr lang="en-AU" sz="1800" dirty="0">
                <a:solidFill>
                  <a:srgbClr val="000000"/>
                </a:solidFill>
                <a:latin typeface="Arial"/>
                <a:cs typeface="Arial"/>
              </a:rPr>
              <a:t>monitors water markets </a:t>
            </a:r>
            <a:r>
              <a:rPr lang="en-AU" sz="1800" b="0" dirty="0">
                <a:solidFill>
                  <a:srgbClr val="000000"/>
                </a:solidFill>
                <a:latin typeface="Arial"/>
                <a:cs typeface="Arial"/>
              </a:rPr>
              <a:t>to watch how people are using them differently over time, and whether there is any evidence of anti-competitive behaviour or market distortions.</a:t>
            </a:r>
            <a:br>
              <a:rPr lang="en-AU" sz="1800" b="0" dirty="0">
                <a:latin typeface="Arial" panose="020B0604020202020204" pitchFamily="34" charset="0"/>
              </a:rPr>
            </a:br>
            <a:endParaRPr lang="en-AU" sz="1800" b="0">
              <a:solidFill>
                <a:srgbClr val="000000"/>
              </a:solidFill>
              <a:latin typeface="Arial" panose="020B0604020202020204" pitchFamily="34" charset="0"/>
            </a:endParaRPr>
          </a:p>
          <a:p>
            <a:pPr marL="342900" indent="-342900">
              <a:buFont typeface="Arial" panose="020B0604020202020204" pitchFamily="34" charset="0"/>
              <a:buChar char="•"/>
            </a:pPr>
            <a:r>
              <a:rPr lang="en-AU" sz="1800" b="0" dirty="0">
                <a:solidFill>
                  <a:srgbClr val="000000"/>
                </a:solidFill>
                <a:latin typeface="Arial"/>
                <a:cs typeface="Arial"/>
              </a:rPr>
              <a:t>We established an </a:t>
            </a:r>
            <a:r>
              <a:rPr lang="en-AU" sz="1800" dirty="0">
                <a:solidFill>
                  <a:srgbClr val="000000"/>
                </a:solidFill>
                <a:latin typeface="Arial"/>
                <a:cs typeface="Arial"/>
              </a:rPr>
              <a:t>annual water broker audit </a:t>
            </a:r>
            <a:r>
              <a:rPr lang="en-AU" sz="1800" b="0" dirty="0">
                <a:solidFill>
                  <a:srgbClr val="000000"/>
                </a:solidFill>
                <a:latin typeface="Arial"/>
                <a:cs typeface="Arial"/>
              </a:rPr>
              <a:t>and we publish a list of water </a:t>
            </a:r>
            <a:r>
              <a:rPr lang="en-AU" sz="1800" dirty="0">
                <a:solidFill>
                  <a:srgbClr val="000000"/>
                </a:solidFill>
                <a:latin typeface="Arial"/>
                <a:cs typeface="Arial"/>
              </a:rPr>
              <a:t>brokers who meet Government standards.</a:t>
            </a:r>
            <a:br>
              <a:rPr lang="en-AU" sz="1800" b="0" dirty="0">
                <a:latin typeface="Arial" panose="020B0604020202020204" pitchFamily="34" charset="0"/>
              </a:rPr>
            </a:br>
            <a:endParaRPr lang="en-AU" sz="1800" b="0">
              <a:solidFill>
                <a:srgbClr val="000000"/>
              </a:solidFill>
              <a:latin typeface="Arial" panose="020B0604020202020204" pitchFamily="34" charset="0"/>
            </a:endParaRPr>
          </a:p>
          <a:p>
            <a:pPr marL="342900" indent="-342900">
              <a:buFont typeface="Arial" panose="020B0604020202020204" pitchFamily="34" charset="0"/>
              <a:buChar char="•"/>
            </a:pPr>
            <a:r>
              <a:rPr lang="en-AU" sz="1800" b="0" dirty="0">
                <a:solidFill>
                  <a:srgbClr val="000000"/>
                </a:solidFill>
                <a:latin typeface="Arial"/>
                <a:cs typeface="Arial"/>
              </a:rPr>
              <a:t>We are expanding current reporting of those who own </a:t>
            </a:r>
            <a:r>
              <a:rPr lang="en-AU" sz="1800" dirty="0">
                <a:solidFill>
                  <a:srgbClr val="000000"/>
                </a:solidFill>
                <a:latin typeface="Arial"/>
                <a:cs typeface="Arial"/>
              </a:rPr>
              <a:t>2% or more of water in a system </a:t>
            </a:r>
            <a:r>
              <a:rPr lang="en-AU" sz="1800" b="0" dirty="0">
                <a:solidFill>
                  <a:srgbClr val="000000"/>
                </a:solidFill>
                <a:latin typeface="Arial"/>
                <a:cs typeface="Arial"/>
              </a:rPr>
              <a:t>or who make </a:t>
            </a:r>
            <a:r>
              <a:rPr lang="en-AU" sz="1800" dirty="0">
                <a:solidFill>
                  <a:srgbClr val="000000"/>
                </a:solidFill>
                <a:latin typeface="Arial"/>
                <a:cs typeface="Arial"/>
              </a:rPr>
              <a:t>more than 20 trades per year </a:t>
            </a:r>
            <a:r>
              <a:rPr lang="en-AU" sz="1800" b="0" dirty="0">
                <a:solidFill>
                  <a:srgbClr val="000000"/>
                </a:solidFill>
                <a:latin typeface="Arial"/>
                <a:cs typeface="Arial"/>
              </a:rPr>
              <a:t>to include individual water owner names through legislative changes, while </a:t>
            </a:r>
            <a:r>
              <a:rPr lang="en-AU" sz="1800" dirty="0">
                <a:solidFill>
                  <a:srgbClr val="000000"/>
                </a:solidFill>
                <a:latin typeface="Arial"/>
                <a:cs typeface="Arial"/>
              </a:rPr>
              <a:t>ensuring sensitive information is protected.</a:t>
            </a:r>
          </a:p>
          <a:p>
            <a:pPr marL="342900" indent="-342900">
              <a:buFont typeface="Arial" panose="020B0604020202020204" pitchFamily="34" charset="0"/>
              <a:buChar char="•"/>
            </a:pPr>
            <a:endParaRPr lang="en-AU" sz="1800" b="0">
              <a:solidFill>
                <a:srgbClr val="000000"/>
              </a:solidFill>
              <a:latin typeface="Arial" panose="020B0604020202020204" pitchFamily="34" charset="0"/>
            </a:endParaRPr>
          </a:p>
          <a:p>
            <a:pPr marL="1058545" lvl="3" indent="-342900"/>
            <a:endParaRPr lang="en-AU" sz="180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1800" b="0">
              <a:solidFill>
                <a:srgbClr val="000000"/>
              </a:solidFill>
              <a:latin typeface="Arial" panose="020B0604020202020204" pitchFamily="34" charset="0"/>
            </a:endParaRPr>
          </a:p>
          <a:p>
            <a:pPr marL="342900" indent="-342900">
              <a:buFont typeface="Arial" panose="020B0604020202020204" pitchFamily="34" charset="0"/>
              <a:buChar char="•"/>
            </a:pPr>
            <a:endParaRPr lang="en-AU" sz="1800" b="0">
              <a:solidFill>
                <a:srgbClr val="000000"/>
              </a:solidFill>
              <a:latin typeface="Arial" panose="020B0604020202020204" pitchFamily="34" charset="0"/>
            </a:endParaRPr>
          </a:p>
          <a:p>
            <a:endParaRPr lang="en-AU"/>
          </a:p>
        </p:txBody>
      </p:sp>
    </p:spTree>
    <p:extLst>
      <p:ext uri="{BB962C8B-B14F-4D97-AF65-F5344CB8AC3E}">
        <p14:creationId xmlns:p14="http://schemas.microsoft.com/office/powerpoint/2010/main" val="346154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A6F5-F0E7-7720-E239-FE315534091E}"/>
              </a:ext>
            </a:extLst>
          </p:cNvPr>
          <p:cNvSpPr>
            <a:spLocks noGrp="1"/>
          </p:cNvSpPr>
          <p:nvPr>
            <p:ph type="title"/>
          </p:nvPr>
        </p:nvSpPr>
        <p:spPr/>
        <p:txBody>
          <a:bodyPr/>
          <a:lstStyle/>
          <a:p>
            <a:r>
              <a:rPr lang="en-AU" dirty="0">
                <a:latin typeface="Arial"/>
                <a:cs typeface="Arial"/>
              </a:rPr>
              <a:t>Water market reform</a:t>
            </a:r>
            <a:endParaRPr lang="en-AU" dirty="0"/>
          </a:p>
        </p:txBody>
      </p:sp>
      <p:sp>
        <p:nvSpPr>
          <p:cNvPr id="3" name="Content Placeholder 2">
            <a:extLst>
              <a:ext uri="{FF2B5EF4-FFF2-40B4-BE49-F238E27FC236}">
                <a16:creationId xmlns:a16="http://schemas.microsoft.com/office/drawing/2014/main" id="{6A5B01A6-77D4-0F3A-A7F0-C0C6B3BD5F50}"/>
              </a:ext>
            </a:extLst>
          </p:cNvPr>
          <p:cNvSpPr>
            <a:spLocks noGrp="1"/>
          </p:cNvSpPr>
          <p:nvPr>
            <p:ph sz="quarter" idx="13"/>
          </p:nvPr>
        </p:nvSpPr>
        <p:spPr>
          <a:xfrm>
            <a:off x="4084319" y="1124748"/>
            <a:ext cx="7544647" cy="5040559"/>
          </a:xfrm>
        </p:spPr>
        <p:txBody>
          <a:bodyPr vert="horz" lIns="91440" tIns="45720" rIns="91440" bIns="45720" rtlCol="0" anchor="t">
            <a:normAutofit/>
          </a:bodyPr>
          <a:lstStyle/>
          <a:p>
            <a:r>
              <a:rPr lang="en-AU" sz="2000" dirty="0">
                <a:solidFill>
                  <a:srgbClr val="000000"/>
                </a:solidFill>
                <a:latin typeface="Arial"/>
                <a:cs typeface="Arial"/>
              </a:rPr>
              <a:t>Market reform in the Murray-Darling Basin</a:t>
            </a:r>
            <a:br>
              <a:rPr lang="en-AU" sz="2400" dirty="0">
                <a:latin typeface="Arial" panose="020B0604020202020204" pitchFamily="34" charset="0"/>
              </a:rPr>
            </a:br>
            <a:endParaRPr lang="en-AU" sz="1800" b="0">
              <a:solidFill>
                <a:srgbClr val="000000"/>
              </a:solidFill>
              <a:latin typeface="Arial" panose="020B0604020202020204" pitchFamily="34" charset="0"/>
            </a:endParaRPr>
          </a:p>
          <a:p>
            <a:pPr marL="704215" lvl="2" indent="-342900"/>
            <a:r>
              <a:rPr lang="en-AU" sz="1800" dirty="0">
                <a:solidFill>
                  <a:srgbClr val="000000"/>
                </a:solidFill>
                <a:latin typeface="Arial"/>
                <a:cs typeface="Arial"/>
              </a:rPr>
              <a:t>We are working with federal and state governments to implement the </a:t>
            </a:r>
            <a:r>
              <a:rPr lang="en-AU" sz="1800" i="1" dirty="0">
                <a:solidFill>
                  <a:srgbClr val="000000"/>
                </a:solidFill>
                <a:latin typeface="Arial"/>
                <a:cs typeface="Arial"/>
              </a:rPr>
              <a:t>Water Market Roadmap Report </a:t>
            </a:r>
            <a:r>
              <a:rPr lang="en-AU" sz="1800" dirty="0">
                <a:solidFill>
                  <a:srgbClr val="000000"/>
                </a:solidFill>
                <a:latin typeface="Arial"/>
                <a:cs typeface="Arial"/>
              </a:rPr>
              <a:t> recommendations including:</a:t>
            </a:r>
          </a:p>
          <a:p>
            <a:pPr marL="1058545" lvl="3" indent="-342900"/>
            <a:r>
              <a:rPr lang="en-AU" sz="1800" b="1" dirty="0">
                <a:solidFill>
                  <a:srgbClr val="000000"/>
                </a:solidFill>
                <a:latin typeface="Arial"/>
                <a:cs typeface="Arial"/>
              </a:rPr>
              <a:t>Greater broker oversight </a:t>
            </a:r>
            <a:r>
              <a:rPr lang="en-AU" sz="1800" dirty="0">
                <a:solidFill>
                  <a:srgbClr val="000000"/>
                </a:solidFill>
                <a:latin typeface="Arial"/>
                <a:cs typeface="Arial"/>
              </a:rPr>
              <a:t>and regulation through the Broker Code </a:t>
            </a:r>
            <a:endParaRPr lang="en-AU" sz="1800" dirty="0">
              <a:solidFill>
                <a:srgbClr val="000000"/>
              </a:solidFill>
              <a:latin typeface="Arial" panose="020B0604020202020204" pitchFamily="34" charset="0"/>
              <a:cs typeface="Arial"/>
            </a:endParaRPr>
          </a:p>
          <a:p>
            <a:pPr marL="1058545" lvl="3" indent="-342900"/>
            <a:r>
              <a:rPr lang="en-AU" sz="1800" b="1" dirty="0">
                <a:solidFill>
                  <a:srgbClr val="000000"/>
                </a:solidFill>
                <a:latin typeface="Arial"/>
                <a:cs typeface="Arial"/>
              </a:rPr>
              <a:t>Improving market information and transparency</a:t>
            </a:r>
            <a:r>
              <a:rPr lang="en-AU" sz="1800" b="0" dirty="0">
                <a:solidFill>
                  <a:srgbClr val="000000"/>
                </a:solidFill>
                <a:latin typeface="Arial"/>
                <a:cs typeface="Arial"/>
              </a:rPr>
              <a:t>, particularly opening up information out of NSW and South Australian </a:t>
            </a:r>
            <a:r>
              <a:rPr lang="en-AU" sz="1800" dirty="0">
                <a:solidFill>
                  <a:srgbClr val="000000"/>
                </a:solidFill>
                <a:latin typeface="Arial"/>
                <a:cs typeface="Arial"/>
              </a:rPr>
              <a:t>non-government irrigation</a:t>
            </a:r>
            <a:r>
              <a:rPr lang="en-AU" sz="1800" b="0" dirty="0">
                <a:solidFill>
                  <a:srgbClr val="000000"/>
                </a:solidFill>
                <a:latin typeface="Arial"/>
                <a:cs typeface="Arial"/>
              </a:rPr>
              <a:t> infrastructure operators</a:t>
            </a:r>
          </a:p>
          <a:p>
            <a:pPr marL="1058545" lvl="3" indent="-342900"/>
            <a:r>
              <a:rPr lang="en-AU" sz="1800" b="1" dirty="0">
                <a:solidFill>
                  <a:srgbClr val="000000"/>
                </a:solidFill>
                <a:latin typeface="Arial"/>
                <a:cs typeface="Arial"/>
              </a:rPr>
              <a:t>Removing unfair advantages </a:t>
            </a:r>
            <a:r>
              <a:rPr lang="en-AU" sz="1800" b="0" dirty="0">
                <a:solidFill>
                  <a:srgbClr val="000000"/>
                </a:solidFill>
                <a:latin typeface="Arial"/>
                <a:cs typeface="Arial"/>
              </a:rPr>
              <a:t>like the grandfathering provisions for a small number of tagged entitlement holders under s.12.23 of the Basin Plan</a:t>
            </a:r>
          </a:p>
          <a:p>
            <a:pPr marL="1058545" lvl="3" indent="-342900"/>
            <a:r>
              <a:rPr lang="en-AU" sz="1800" dirty="0">
                <a:solidFill>
                  <a:srgbClr val="000000"/>
                </a:solidFill>
                <a:latin typeface="Arial"/>
                <a:cs typeface="Arial"/>
              </a:rPr>
              <a:t>Agree to </a:t>
            </a:r>
            <a:r>
              <a:rPr lang="en-AU" sz="1800" b="1" dirty="0">
                <a:solidFill>
                  <a:srgbClr val="000000"/>
                </a:solidFill>
                <a:latin typeface="Arial"/>
                <a:cs typeface="Arial"/>
              </a:rPr>
              <a:t>refined processes </a:t>
            </a:r>
            <a:r>
              <a:rPr lang="en-AU" sz="1800" b="0" dirty="0">
                <a:solidFill>
                  <a:srgbClr val="000000"/>
                </a:solidFill>
                <a:latin typeface="Arial"/>
                <a:cs typeface="Arial"/>
              </a:rPr>
              <a:t>for dealing with water trades across the Barmah choke</a:t>
            </a:r>
          </a:p>
          <a:p>
            <a:pPr marL="1058545" lvl="3" indent="-342900"/>
            <a:endParaRPr lang="en-AU" sz="1800" b="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1800" b="0">
              <a:solidFill>
                <a:srgbClr val="000000"/>
              </a:solidFill>
              <a:latin typeface="Arial" panose="020B0604020202020204" pitchFamily="34" charset="0"/>
            </a:endParaRPr>
          </a:p>
          <a:p>
            <a:pPr marL="342900" indent="-342900">
              <a:buFont typeface="Arial" panose="020B0604020202020204" pitchFamily="34" charset="0"/>
              <a:buChar char="•"/>
            </a:pPr>
            <a:endParaRPr lang="en-AU" sz="1800" b="0">
              <a:solidFill>
                <a:srgbClr val="000000"/>
              </a:solidFill>
              <a:latin typeface="Arial" panose="020B0604020202020204" pitchFamily="34" charset="0"/>
            </a:endParaRPr>
          </a:p>
          <a:p>
            <a:endParaRPr lang="en-AU"/>
          </a:p>
        </p:txBody>
      </p:sp>
      <p:pic>
        <p:nvPicPr>
          <p:cNvPr id="5" name="Picture 4">
            <a:extLst>
              <a:ext uri="{FF2B5EF4-FFF2-40B4-BE49-F238E27FC236}">
                <a16:creationId xmlns:a16="http://schemas.microsoft.com/office/drawing/2014/main" id="{62010104-4FC7-FB37-3416-1084D7004643}"/>
              </a:ext>
            </a:extLst>
          </p:cNvPr>
          <p:cNvPicPr>
            <a:picLocks noChangeAspect="1"/>
          </p:cNvPicPr>
          <p:nvPr/>
        </p:nvPicPr>
        <p:blipFill>
          <a:blip r:embed="rId3"/>
          <a:stretch>
            <a:fillRect/>
          </a:stretch>
        </p:blipFill>
        <p:spPr>
          <a:xfrm>
            <a:off x="749618" y="1674732"/>
            <a:ext cx="2860947" cy="4040267"/>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69343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4DF88-41A1-47CA-9B77-019EA9363405}"/>
              </a:ext>
            </a:extLst>
          </p:cNvPr>
          <p:cNvSpPr txBox="1"/>
          <p:nvPr/>
        </p:nvSpPr>
        <p:spPr>
          <a:xfrm>
            <a:off x="2672179" y="243617"/>
            <a:ext cx="9283083" cy="646331"/>
          </a:xfrm>
          <a:prstGeom prst="rect">
            <a:avLst/>
          </a:prstGeom>
          <a:noFill/>
        </p:spPr>
        <p:txBody>
          <a:bodyPr wrap="square" rtlCol="0" anchor="t">
            <a:spAutoFit/>
          </a:bodyPr>
          <a:lstStyle/>
          <a:p>
            <a:pPr algn="r"/>
            <a:r>
              <a:rPr lang="en-AU" sz="3600" b="1">
                <a:solidFill>
                  <a:schemeClr val="bg1"/>
                </a:solidFill>
                <a:latin typeface="+mj-lt"/>
              </a:rPr>
              <a:t>Thank you</a:t>
            </a:r>
            <a:endParaRPr lang="en-AU" sz="3600" b="1">
              <a:solidFill>
                <a:schemeClr val="bg1"/>
              </a:solidFill>
              <a:latin typeface="+mj-lt"/>
              <a:cs typeface="Arial"/>
            </a:endParaRPr>
          </a:p>
        </p:txBody>
      </p:sp>
      <p:sp>
        <p:nvSpPr>
          <p:cNvPr id="3" name="TextBox 2">
            <a:extLst>
              <a:ext uri="{FF2B5EF4-FFF2-40B4-BE49-F238E27FC236}">
                <a16:creationId xmlns:a16="http://schemas.microsoft.com/office/drawing/2014/main" id="{A9037142-C9EF-4D9C-9DEF-5FCDBFCF7D8C}"/>
              </a:ext>
            </a:extLst>
          </p:cNvPr>
          <p:cNvSpPr txBox="1"/>
          <p:nvPr/>
        </p:nvSpPr>
        <p:spPr>
          <a:xfrm>
            <a:off x="4669536" y="5569527"/>
            <a:ext cx="4355711" cy="923330"/>
          </a:xfrm>
          <a:prstGeom prst="rect">
            <a:avLst/>
          </a:prstGeom>
          <a:noFill/>
        </p:spPr>
        <p:txBody>
          <a:bodyPr wrap="square" lIns="91440" tIns="45720" rIns="91440" bIns="45720" rtlCol="0" anchor="t">
            <a:spAutoFit/>
          </a:bodyPr>
          <a:lstStyle/>
          <a:p>
            <a:r>
              <a:rPr lang="en-AU" dirty="0"/>
              <a:t>Contact us: </a:t>
            </a:r>
            <a:r>
              <a:rPr lang="en-AU" dirty="0">
                <a:hlinkClick r:id="rId2"/>
              </a:rPr>
              <a:t>Gwendolen.DeBoe@delwp.vic.gov.au</a:t>
            </a:r>
            <a:r>
              <a:rPr lang="en-AU" dirty="0"/>
              <a:t> </a:t>
            </a:r>
            <a:endParaRPr lang="en-AU"/>
          </a:p>
          <a:p>
            <a:r>
              <a:rPr lang="en-AU" dirty="0">
                <a:hlinkClick r:id="rId3"/>
              </a:rPr>
              <a:t>water.markets@delwp.vic.gov.au</a:t>
            </a:r>
            <a:r>
              <a:rPr lang="en-AU" dirty="0"/>
              <a:t> </a:t>
            </a:r>
            <a:endParaRPr lang="en-AU" dirty="0">
              <a:cs typeface="Arial"/>
            </a:endParaRPr>
          </a:p>
        </p:txBody>
      </p:sp>
    </p:spTree>
    <p:extLst>
      <p:ext uri="{BB962C8B-B14F-4D97-AF65-F5344CB8AC3E}">
        <p14:creationId xmlns:p14="http://schemas.microsoft.com/office/powerpoint/2010/main" val="182766116"/>
      </p:ext>
    </p:extLst>
  </p:cSld>
  <p:clrMapOvr>
    <a:masterClrMapping/>
  </p:clrMapOvr>
</p:sld>
</file>

<file path=ppt/theme/theme1.xml><?xml version="1.0" encoding="utf-8"?>
<a:theme xmlns:a="http://schemas.openxmlformats.org/drawingml/2006/main" name="1_Office Theme">
  <a:themeElements>
    <a:clrScheme name="DEECA_Interim">
      <a:dk1>
        <a:srgbClr val="363534"/>
      </a:dk1>
      <a:lt1>
        <a:sysClr val="window" lastClr="FFFFFF"/>
      </a:lt1>
      <a:dk2>
        <a:srgbClr val="201547"/>
      </a:dk2>
      <a:lt2>
        <a:srgbClr val="E5F7F6"/>
      </a:lt2>
      <a:accent1>
        <a:srgbClr val="201547"/>
      </a:accent1>
      <a:accent2>
        <a:srgbClr val="66D1CB"/>
      </a:accent2>
      <a:accent3>
        <a:srgbClr val="99E0DD"/>
      </a:accent3>
      <a:accent4>
        <a:srgbClr val="00B2A9"/>
      </a:accent4>
      <a:accent5>
        <a:srgbClr val="4D446C"/>
      </a:accent5>
      <a:accent6>
        <a:srgbClr val="7973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ECA_Interim template.potx" id="{A5C21D27-0C5C-4245-8A7F-C84412253719}" vid="{C57732B0-7D46-4ED4-BD8D-3090C38AA7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97aeec6-0273-40f2-ab3e-beee73212332" ContentTypeId="0x0101002517F445A0F35E449C98AAD631F2B038DF" PreviousValue="false"/>
</file>

<file path=customXml/item2.xml><?xml version="1.0" encoding="utf-8"?>
<ct:contentTypeSchema xmlns:ct="http://schemas.microsoft.com/office/2006/metadata/contentType" xmlns:ma="http://schemas.microsoft.com/office/2006/metadata/properties/metaAttributes" ct:_="" ma:_="" ma:contentTypeName="Presentation - Water" ma:contentTypeID="0x0101002517F445A0F35E449C98AAD631F2B038DF009B184769FAA32F44835BC2E1E474EDEC" ma:contentTypeVersion="26" ma:contentTypeDescription="Presentation used by Water to show or explain a topic to an audience. " ma:contentTypeScope="" ma:versionID="933c50dee9d1880661948a1482d8d2de">
  <xsd:schema xmlns:xsd="http://www.w3.org/2001/XMLSchema" xmlns:xs="http://www.w3.org/2001/XMLSchema" xmlns:p="http://schemas.microsoft.com/office/2006/metadata/properties" xmlns:ns1="http://schemas.microsoft.com/sharepoint/v3" xmlns:ns2="a5f32de4-e402-4188-b034-e71ca7d22e54" xmlns:ns3="9fd47c19-1c4a-4d7d-b342-c10cef269344" xmlns:ns4="8e692d57-3e24-4628-9a5e-feb9442b84aa" xmlns:ns5="6a7ae098-37f9-4f0a-a425-04a8611f23cb" targetNamespace="http://schemas.microsoft.com/office/2006/metadata/properties" ma:root="true" ma:fieldsID="e58148e4a1ee412961626e1d3f32d195" ns1:_="" ns2:_="" ns3:_="" ns4:_="" ns5:_="">
    <xsd:import namespace="http://schemas.microsoft.com/sharepoint/v3"/>
    <xsd:import namespace="a5f32de4-e402-4188-b034-e71ca7d22e54"/>
    <xsd:import namespace="9fd47c19-1c4a-4d7d-b342-c10cef269344"/>
    <xsd:import namespace="8e692d57-3e24-4628-9a5e-feb9442b84aa"/>
    <xsd:import namespace="6a7ae098-37f9-4f0a-a425-04a8611f23cb"/>
    <xsd:element name="properties">
      <xsd:complexType>
        <xsd:sequence>
          <xsd:element name="documentManagement">
            <xsd:complexType>
              <xsd:all>
                <xsd:element ref="ns1:RoutingRuleDescription" minOccurs="0"/>
                <xsd:element ref="ns1:Language"/>
                <xsd:element ref="ns2:_dlc_DocIdUrl" minOccurs="0"/>
                <xsd:element ref="ns2:_dlc_DocId" minOccurs="0"/>
                <xsd:element ref="ns3:k1bd994a94c2413797db3bab8f123f6f" minOccurs="0"/>
                <xsd:element ref="ns3:a25c4e3633654d669cbaa09ae6b70789" minOccurs="0"/>
                <xsd:element ref="ns3:mfe9accc5a0b4653a7b513b67ffd122d" minOccurs="0"/>
                <xsd:element ref="ns2:_dlc_DocIdPersistId" minOccurs="0"/>
                <xsd:element ref="ns3:pd01c257034b4e86b1f58279a3bd54c6" minOccurs="0"/>
                <xsd:element ref="ns3:fb3179c379644f499d7166d0c985669b" minOccurs="0"/>
                <xsd:element ref="ns3:TaxCatchAll" minOccurs="0"/>
                <xsd:element ref="ns3:TaxCatchAllLabel" minOccurs="0"/>
                <xsd:element ref="ns3:ece32f50ba964e1fbf627a9d83fe6c01" minOccurs="0"/>
                <xsd:element ref="ns3:ic50d0a05a8e4d9791dac67f8a1e716c" minOccurs="0"/>
                <xsd:element ref="ns3:n771d69a070c4babbf278c67c8a2b859" minOccurs="0"/>
                <xsd:element ref="ns4:Basin" minOccurs="0"/>
                <xsd:element ref="ns5:MediaServiceAutoKeyPoints" minOccurs="0"/>
                <xsd:element ref="ns5:MediaServiceKeyPoints" minOccurs="0"/>
                <xsd:element ref="ns4:SharedWithDetails" minOccurs="0"/>
                <xsd:element ref="ns5:Category" minOccurs="0"/>
                <xsd:element ref="ns5:MediaServiceFastMetadata" minOccurs="0"/>
                <xsd:element ref="ns5:MediaServiceMetadata" minOccurs="0"/>
                <xsd:element ref="ns3:fc01d91d9ac346658516d76592d70065" minOccurs="0"/>
                <xsd:element ref="ns4:SharedWithUsers" minOccurs="0"/>
                <xsd:element ref="ns4:f778975a280545f1ac7126a4372fbddb" minOccurs="0"/>
                <xsd:element ref="ns4:l55dea29030a4a0ca23d1432a1a97324" minOccurs="0"/>
                <xsd:element ref="ns5:MediaServiceDateTaken" minOccurs="0"/>
                <xsd:element ref="ns5:MediaServiceAutoTag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Further keywords or terms that best describe the document content that DO NOT appear in the Title or File Name." ma:internalName="RoutingRuleDescription" ma:readOnly="false">
      <xsd:simpleType>
        <xsd:restriction base="dms:Text">
          <xsd:maxLength value="255"/>
        </xsd:restriction>
      </xsd:simpleType>
    </xsd:element>
    <xsd:element name="Language" ma:index="11" ma:displayName="Language" ma:default="English"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d47c19-1c4a-4d7d-b342-c10cef269344" elementFormDefault="qualified">
    <xsd:import namespace="http://schemas.microsoft.com/office/2006/documentManagement/types"/>
    <xsd:import namespace="http://schemas.microsoft.com/office/infopath/2007/PartnerControls"/>
    <xsd:element name="k1bd994a94c2413797db3bab8f123f6f" ma:index="14" nillable="true" ma:taxonomy="true" ma:internalName="k1bd994a94c2413797db3bab8f123f6f" ma:taxonomyFieldName="Section" ma:displayName="Section" ma:default="" ma:fieldId="{41bd994a-94c2-4137-97db-3bab8f123f6f}" ma:sspId="797aeec6-0273-40f2-ab3e-beee73212332" ma:termSetId="7ed103ff-4fe0-4197-8cbd-8afd7af5c093" ma:anchorId="00000000-0000-0000-0000-000000000000" ma:open="false" ma:isKeyword="false">
      <xsd:complexType>
        <xsd:sequence>
          <xsd:element ref="pc:Terms" minOccurs="0" maxOccurs="1"/>
        </xsd:sequence>
      </xsd:complexType>
    </xsd:element>
    <xsd:element name="a25c4e3633654d669cbaa09ae6b70789" ma:index="16" nillable="true" ma:taxonomy="true" ma:internalName="a25c4e3633654d669cbaa09ae6b70789" ma:taxonomyFieldName="Sub_x002d_Section" ma:displayName="Sub-Section" ma:readOnly="false" ma:default="" ma:fieldId="{a25c4e36-3365-4d66-9cba-a09ae6b70789}" ma:sspId="797aeec6-0273-40f2-ab3e-beee73212332" ma:termSetId="52866136-d969-4b31-8d96-2f1d875187a1" ma:anchorId="00000000-0000-0000-0000-000000000000" ma:open="false" ma:isKeyword="false">
      <xsd:complexType>
        <xsd:sequence>
          <xsd:element ref="pc:Terms" minOccurs="0" maxOccurs="1"/>
        </xsd:sequence>
      </xsd:complexType>
    </xsd:element>
    <xsd:element name="mfe9accc5a0b4653a7b513b67ffd122d" ma:index="18" ma:taxonomy="true" ma:internalName="mfe9accc5a0b4653a7b513b67ffd122d" ma:taxonomyFieldName="Branch" ma:displayName="Branch" ma:default="15;#Water Resource Operations Policy|e551ca1a-70cd-482c-ab13-4f1eb5a073c1" ma:fieldId="{6fe9accc-5a0b-4653-a7b5-13b67ffd122d}" ma:sspId="797aeec6-0273-40f2-ab3e-beee73212332" ma:termSetId="2966b9b6-b7ea-4bfd-a4f9-f27ab5012f44" ma:anchorId="00000000-0000-0000-0000-000000000000" ma:open="false" ma:isKeyword="false">
      <xsd:complexType>
        <xsd:sequence>
          <xsd:element ref="pc:Terms" minOccurs="0" maxOccurs="1"/>
        </xsd:sequence>
      </xsd:complexType>
    </xsd:element>
    <xsd:element name="pd01c257034b4e86b1f58279a3bd54c6" ma:index="20" ma:taxonomy="true" ma:internalName="pd01c257034b4e86b1f58279a3bd54c6" ma:taxonomyFieldName="Security_x0020_Classification" ma:displayName="Security Classification" ma:readOnly="false" ma:default="3;#Unclassified|7fa379f4-4aba-4692-ab80-7d39d3a23cf4" ma:fieldId="{9d01c257-034b-4e86-b1f5-8279a3bd54c6}" ma:sspId="797aeec6-0273-40f2-ab3e-beee73212332" ma:termSetId="6da6c671-4dae-4188-8808-548c864e9f8b" ma:anchorId="00000000-0000-0000-0000-000000000000" ma:open="false" ma:isKeyword="false">
      <xsd:complexType>
        <xsd:sequence>
          <xsd:element ref="pc:Terms" minOccurs="0" maxOccurs="1"/>
        </xsd:sequence>
      </xsd:complexType>
    </xsd:element>
    <xsd:element name="fb3179c379644f499d7166d0c985669b" ma:index="21" ma:taxonomy="true" ma:internalName="fb3179c379644f499d7166d0c985669b" ma:taxonomyFieldName="Dissemination_x0020_Limiting_x0020_Marker" ma:displayName="Dissemination Limiting Marker" ma:readOnly="false" ma:default="2;#FOUO|955eb6fc-b35a-4808-8aa5-31e514fa3f26" ma:fieldId="{fb3179c3-7964-4f49-9d71-66d0c985669b}" ma:sspId="797aeec6-0273-40f2-ab3e-beee73212332" ma:termSetId="f41b4dff-1c0e-42ed-b4e6-3638cbec140f"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bfa1d736-c32b-4468-bd63-61308266d8d7}" ma:internalName="TaxCatchAll" ma:showField="CatchAllData" ma:web="8e692d57-3e24-4628-9a5e-feb9442b84aa">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description="" ma:hidden="true" ma:list="{bfa1d736-c32b-4468-bd63-61308266d8d7}" ma:internalName="TaxCatchAllLabel" ma:readOnly="true" ma:showField="CatchAllDataLabel" ma:web="8e692d57-3e24-4628-9a5e-feb9442b84aa">
      <xsd:complexType>
        <xsd:complexContent>
          <xsd:extension base="dms:MultiChoiceLookup">
            <xsd:sequence>
              <xsd:element name="Value" type="dms:Lookup" maxOccurs="unbounded" minOccurs="0" nillable="true"/>
            </xsd:sequence>
          </xsd:extension>
        </xsd:complexContent>
      </xsd:complexType>
    </xsd:element>
    <xsd:element name="ece32f50ba964e1fbf627a9d83fe6c01" ma:index="25" ma:taxonomy="true" ma:internalName="ece32f50ba964e1fbf627a9d83fe6c01" ma:taxonomyFieldName="Agency" ma:displayName="Agency" ma:default="1;#Department of Environment, Land, Water and Planning|607a3f87-1228-4cd9-82a5-076aa8776274" ma:fieldId="{ece32f50-ba96-4e1f-bf62-7a9d83fe6c01}" ma:sspId="797aeec6-0273-40f2-ab3e-beee73212332" ma:termSetId="8802f075-2b41-4f09-b612-1b6d41c66981" ma:anchorId="00000000-0000-0000-0000-000000000000" ma:open="false" ma:isKeyword="false">
      <xsd:complexType>
        <xsd:sequence>
          <xsd:element ref="pc:Terms" minOccurs="0" maxOccurs="1"/>
        </xsd:sequence>
      </xsd:complexType>
    </xsd:element>
    <xsd:element name="ic50d0a05a8e4d9791dac67f8a1e716c" ma:index="27" ma:taxonomy="true" ma:internalName="ic50d0a05a8e4d9791dac67f8a1e716c" ma:taxonomyFieldName="Group1" ma:displayName="Group" ma:default="6;#Water and Catchments|04babe5f-fe90-4982-9f33-c4fc8f4bb63f" ma:fieldId="{2c50d0a0-5a8e-4d97-91da-c67f8a1e716c}" ma:sspId="797aeec6-0273-40f2-ab3e-beee73212332" ma:termSetId="4ea60e42-aaf2-4d08-ba07-c252f1e94b4c" ma:anchorId="00000000-0000-0000-0000-000000000000" ma:open="false" ma:isKeyword="false">
      <xsd:complexType>
        <xsd:sequence>
          <xsd:element ref="pc:Terms" minOccurs="0" maxOccurs="1"/>
        </xsd:sequence>
      </xsd:complexType>
    </xsd:element>
    <xsd:element name="n771d69a070c4babbf278c67c8a2b859" ma:index="29" ma:taxonomy="true" ma:internalName="n771d69a070c4babbf278c67c8a2b859" ma:taxonomyFieldName="Division" ma:displayName="Division" ma:default="34;#Statewide Infrastructure and Rural Strategy|fd43e37d-8976-499e-af6e-f6791ede5197" ma:fieldId="{7771d69a-070c-4bab-bf27-8c67c8a2b859}" ma:sspId="797aeec6-0273-40f2-ab3e-beee73212332" ma:termSetId="0b563327-3fd1-4e33-bf14-c9e227ef5a35" ma:anchorId="00000000-0000-0000-0000-000000000000" ma:open="false" ma:isKeyword="false">
      <xsd:complexType>
        <xsd:sequence>
          <xsd:element ref="pc:Terms" minOccurs="0" maxOccurs="1"/>
        </xsd:sequence>
      </xsd:complexType>
    </xsd:element>
    <xsd:element name="fc01d91d9ac346658516d76592d70065" ma:index="38" nillable="true" ma:taxonomy="true" ma:internalName="fc01d91d9ac346658516d76592d70065" ma:taxonomyFieldName="Year" ma:displayName="Year" ma:default="" ma:fieldId="{fc01d91d-9ac3-4665-8516-d76592d70065}" ma:sspId="797aeec6-0273-40f2-ab3e-beee73212332" ma:termSetId="ed16dc02-69d9-4de4-bca4-cb136ab2173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692d57-3e24-4628-9a5e-feb9442b84aa" elementFormDefault="qualified">
    <xsd:import namespace="http://schemas.microsoft.com/office/2006/documentManagement/types"/>
    <xsd:import namespace="http://schemas.microsoft.com/office/infopath/2007/PartnerControls"/>
    <xsd:element name="Basin" ma:index="31" nillable="true" ma:displayName="Basin" ma:format="Dropdown" ma:internalName="Basin">
      <xsd:simpleType>
        <xsd:restriction base="dms:Choice">
          <xsd:enumeration value="NSW"/>
          <xsd:enumeration value="SA"/>
          <xsd:enumeration value="Murray"/>
          <xsd:enumeration value="Goulburn"/>
          <xsd:enumeration value="Lower Murray"/>
          <xsd:enumeration value="Northern VIC"/>
        </xsd:restriction>
      </xsd:simpleType>
    </xsd:element>
    <xsd:element name="SharedWithDetails" ma:index="34" nillable="true" ma:displayName="Shared With Details" ma:internalName="SharedWithDetails" ma:readOnly="true">
      <xsd:simpleType>
        <xsd:restriction base="dms:Note">
          <xsd:maxLength value="255"/>
        </xsd:restriction>
      </xsd:simpleType>
    </xsd:element>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778975a280545f1ac7126a4372fbddb" ma:index="42" nillable="true" ma:taxonomy="true" ma:internalName="f778975a280545f1ac7126a4372fbddb" ma:taxonomyFieldName="Program0" ma:displayName="Program" ma:default="81;#Unconfirmed|238a411c-d2d0-421e-bead-6c93046f2c84" ma:fieldId="{f778975a-2805-45f1-ac71-26a4372fbddb}" ma:sspId="797aeec6-0273-40f2-ab3e-beee73212332" ma:termSetId="e2dc40cf-dd8c-43f1-909a-88eb50e4abd1" ma:anchorId="00000000-0000-0000-0000-000000000000" ma:open="false" ma:isKeyword="false">
      <xsd:complexType>
        <xsd:sequence>
          <xsd:element ref="pc:Terms" minOccurs="0" maxOccurs="1"/>
        </xsd:sequence>
      </xsd:complexType>
    </xsd:element>
    <xsd:element name="l55dea29030a4a0ca23d1432a1a97324" ma:index="44" nillable="true" ma:taxonomy="true" ma:internalName="l55dea29030a4a0ca23d1432a1a97324" ma:taxonomyFieldName="Project" ma:displayName="Project" ma:default="" ma:fieldId="{555dea29-030a-4a0c-a23d-1432a1a97324}" ma:sspId="797aeec6-0273-40f2-ab3e-beee73212332" ma:termSetId="1136bf22-4b7f-43b3-af10-0a8e7c29faf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7ae098-37f9-4f0a-a425-04a8611f23cb" elementFormDefault="qualified">
    <xsd:import namespace="http://schemas.microsoft.com/office/2006/documentManagement/types"/>
    <xsd:import namespace="http://schemas.microsoft.com/office/infopath/2007/PartnerControls"/>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Category" ma:index="35" nillable="true" ma:displayName="Category" ma:format="Dropdown" ma:internalName="Category">
      <xsd:simpleType>
        <xsd:restriction base="dms:Choice">
          <xsd:enumeration value="General Reporting"/>
          <xsd:enumeration value="Trading Rules Engine"/>
          <xsd:enumeration value="Delegations"/>
          <xsd:enumeration value="Community forums"/>
          <xsd:enumeration value="Minister meeting"/>
          <xsd:enumeration value="Internal meeting"/>
          <xsd:enumeration value="External meeting"/>
          <xsd:enumeration value="Team preso"/>
        </xsd:restriction>
      </xsd:simpleType>
    </xsd:element>
    <xsd:element name="MediaServiceFastMetadata" ma:index="36" nillable="true" ma:displayName="MediaServiceFastMetadata" ma:hidden="true" ma:internalName="MediaServiceFastMetadata" ma:readOnly="true">
      <xsd:simpleType>
        <xsd:restriction base="dms:Note"/>
      </xsd:simpleType>
    </xsd:element>
    <xsd:element name="MediaServiceMetadata" ma:index="37" nillable="true" ma:displayName="MediaServiceMetadata" ma:hidden="true" ma:internalName="MediaServiceMetadata" ma:readOnly="true">
      <xsd:simpleType>
        <xsd:restriction base="dms:Note"/>
      </xsd:simpleType>
    </xsd:element>
    <xsd:element name="MediaServiceDateTaken" ma:index="45" nillable="true" ma:displayName="MediaServiceDateTaken" ma:hidden="true" ma:internalName="MediaServiceDateTaken" ma:readOnly="true">
      <xsd:simpleType>
        <xsd:restriction base="dms:Text"/>
      </xsd:simpleType>
    </xsd:element>
    <xsd:element name="MediaServiceAutoTags" ma:index="46" nillable="true" ma:displayName="Tags" ma:internalName="MediaServiceAutoTags" ma:readOnly="true">
      <xsd:simpleType>
        <xsd:restriction base="dms:Text"/>
      </xsd:simpleType>
    </xsd:element>
    <xsd:element name="MediaLengthInSeconds" ma:index="4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/sites/contentTypeHub</xsnScope>
</customXsn>
</file>

<file path=customXml/item5.xml><?xml version="1.0" encoding="utf-8"?>
<p:properties xmlns:p="http://schemas.microsoft.com/office/2006/metadata/properties" xmlns:xsi="http://www.w3.org/2001/XMLSchema-instance" xmlns:pc="http://schemas.microsoft.com/office/infopath/2007/PartnerControls">
  <documentManagement>
    <_dlc_DocId xmlns="a5f32de4-e402-4188-b034-e71ca7d22e54">DOCID293-710891870-562</_dlc_DocId>
    <_dlc_DocIdUrl xmlns="a5f32de4-e402-4188-b034-e71ca7d22e54">
      <Url>https://delwpvicgovau.sharepoint.com/sites/ecm_293/_layouts/15/DocIdRedir.aspx?ID=DOCID293-710891870-562</Url>
      <Description>DOCID293-710891870-562</Description>
    </_dlc_DocIdUrl>
    <SharedWithUsers xmlns="8e692d57-3e24-4628-9a5e-feb9442b84aa">
      <UserInfo>
        <DisplayName>Penny R Clark (DEECA)</DisplayName>
        <AccountId>129</AccountId>
        <AccountType/>
      </UserInfo>
      <UserInfo>
        <DisplayName>Joe M Banks (DEECA)</DisplayName>
        <AccountId>79</AccountId>
        <AccountType/>
      </UserInfo>
      <UserInfo>
        <DisplayName>Laura McCann (DEECA)</DisplayName>
        <AccountId>302</AccountId>
        <AccountType/>
      </UserInfo>
      <UserInfo>
        <DisplayName>Alex M Murray (DEECA)</DisplayName>
        <AccountId>909</AccountId>
        <AccountType/>
      </UserInfo>
      <UserInfo>
        <DisplayName>Alieta Donald (DEECA)</DisplayName>
        <AccountId>250</AccountId>
        <AccountType/>
      </UserInfo>
      <UserInfo>
        <DisplayName>Meg Pillai (DEECA)</DisplayName>
        <AccountId>71</AccountId>
        <AccountType/>
      </UserInfo>
      <UserInfo>
        <DisplayName>Oliver Waters (DEECA)</DisplayName>
        <AccountId>970</AccountId>
        <AccountType/>
      </UserInfo>
      <UserInfo>
        <DisplayName>Gwendolen DeBoe (DEECA)</DisplayName>
        <AccountId>3091</AccountId>
        <AccountType/>
      </UserInfo>
      <UserInfo>
        <DisplayName>Cathy Tambakis (DEECA)</DisplayName>
        <AccountId>1235</AccountId>
        <AccountType/>
      </UserInfo>
      <UserInfo>
        <DisplayName>James N Brooks (DEECA)</DisplayName>
        <AccountId>3468</AccountId>
        <AccountType/>
      </UserInfo>
      <UserInfo>
        <DisplayName>Madeleine F Gorsuch (DEECA)</DisplayName>
        <AccountId>479</AccountId>
        <AccountType/>
      </UserInfo>
      <UserInfo>
        <DisplayName>Michael Quinane (DEECA)</DisplayName>
        <AccountId>1251</AccountId>
        <AccountType/>
      </UserInfo>
      <UserInfo>
        <DisplayName>Bonnie J Glaister (DEECA)</DisplayName>
        <AccountId>506</AccountId>
        <AccountType/>
      </UserInfo>
    </SharedWithUsers>
    <Language xmlns="http://schemas.microsoft.com/sharepoint/v3">English</Language>
    <f778975a280545f1ac7126a4372fbddb xmlns="8e692d57-3e24-4628-9a5e-feb9442b84aa">
      <Terms xmlns="http://schemas.microsoft.com/office/infopath/2007/PartnerControls">
        <TermInfo xmlns="http://schemas.microsoft.com/office/infopath/2007/PartnerControls">
          <TermName xmlns="http://schemas.microsoft.com/office/infopath/2007/PartnerControls">Murray Systems Management</TermName>
          <TermId xmlns="http://schemas.microsoft.com/office/infopath/2007/PartnerControls">51d7bd11-a074-4307-b556-9dc89f6e9fa6</TermId>
        </TermInfo>
      </Terms>
    </f778975a280545f1ac7126a4372fbddb>
    <TaxCatchAll xmlns="9fd47c19-1c4a-4d7d-b342-c10cef269344">
      <Value>16</Value>
      <Value>15</Value>
      <Value>83</Value>
      <Value>120</Value>
      <Value>6</Value>
      <Value>123</Value>
      <Value>3</Value>
      <Value>2</Value>
      <Value>1</Value>
    </TaxCatchAll>
    <ece32f50ba964e1fbf627a9d83fe6c01 xmlns="9fd47c19-1c4a-4d7d-b342-c10cef269344">
      <Terms xmlns="http://schemas.microsoft.com/office/infopath/2007/PartnerControls">
        <TermInfo xmlns="http://schemas.microsoft.com/office/infopath/2007/PartnerControls">
          <TermName xmlns="http://schemas.microsoft.com/office/infopath/2007/PartnerControls">Department of Environment, Land, Water and Planning</TermName>
          <TermId xmlns="http://schemas.microsoft.com/office/infopath/2007/PartnerControls">607a3f87-1228-4cd9-82a5-076aa8776274</TermId>
        </TermInfo>
      </Terms>
    </ece32f50ba964e1fbf627a9d83fe6c01>
    <k1bd994a94c2413797db3bab8f123f6f xmlns="9fd47c19-1c4a-4d7d-b342-c10cef269344">
      <Terms xmlns="http://schemas.microsoft.com/office/infopath/2007/PartnerControls"/>
    </k1bd994a94c2413797db3bab8f123f6f>
    <fc01d91d9ac346658516d76592d70065 xmlns="9fd47c19-1c4a-4d7d-b342-c10cef269344">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ffcb1e01-9500-4afa-947e-f4975e1736bc</TermId>
        </TermInfo>
      </Terms>
    </fc01d91d9ac346658516d76592d70065>
    <pd01c257034b4e86b1f58279a3bd54c6 xmlns="9fd47c19-1c4a-4d7d-b342-c10cef26934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7fa379f4-4aba-4692-ab80-7d39d3a23cf4</TermId>
        </TermInfo>
      </Terms>
    </pd01c257034b4e86b1f58279a3bd54c6>
    <n771d69a070c4babbf278c67c8a2b859 xmlns="9fd47c19-1c4a-4d7d-b342-c10cef269344">
      <Terms xmlns="http://schemas.microsoft.com/office/infopath/2007/PartnerControls">
        <TermInfo xmlns="http://schemas.microsoft.com/office/infopath/2007/PartnerControls">
          <TermName xmlns="http://schemas.microsoft.com/office/infopath/2007/PartnerControls">Water Resource Strategy</TermName>
          <TermId xmlns="http://schemas.microsoft.com/office/infopath/2007/PartnerControls">d02a5bda-7667-47f9-a2aa-b0f0b6b9d85d</TermId>
        </TermInfo>
      </Terms>
    </n771d69a070c4babbf278c67c8a2b859>
    <Basin xmlns="8e692d57-3e24-4628-9a5e-feb9442b84aa" xsi:nil="true"/>
    <l55dea29030a4a0ca23d1432a1a97324 xmlns="8e692d57-3e24-4628-9a5e-feb9442b84aa">
      <Terms xmlns="http://schemas.microsoft.com/office/infopath/2007/PartnerControls">
        <TermInfo xmlns="http://schemas.microsoft.com/office/infopath/2007/PartnerControls">
          <TermName xmlns="http://schemas.microsoft.com/office/infopath/2007/PartnerControls">Managing Delivery Risks</TermName>
          <TermId xmlns="http://schemas.microsoft.com/office/infopath/2007/PartnerControls">5aa9a20c-b604-4010-98d6-82fde580ed77</TermId>
        </TermInfo>
      </Terms>
    </l55dea29030a4a0ca23d1432a1a97324>
    <Category xmlns="6a7ae098-37f9-4f0a-a425-04a8611f23cb">Internal meeting</Category>
    <mfe9accc5a0b4653a7b513b67ffd122d xmlns="9fd47c19-1c4a-4d7d-b342-c10cef269344">
      <Terms xmlns="http://schemas.microsoft.com/office/infopath/2007/PartnerControls">
        <TermInfo xmlns="http://schemas.microsoft.com/office/infopath/2007/PartnerControls">
          <TermName xmlns="http://schemas.microsoft.com/office/infopath/2007/PartnerControls">Water Resource Operations Policy</TermName>
          <TermId xmlns="http://schemas.microsoft.com/office/infopath/2007/PartnerControls">e551ca1a-70cd-482c-ab13-4f1eb5a073c1</TermId>
        </TermInfo>
      </Terms>
    </mfe9accc5a0b4653a7b513b67ffd122d>
    <fb3179c379644f499d7166d0c985669b xmlns="9fd47c19-1c4a-4d7d-b342-c10cef269344">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955eb6fc-b35a-4808-8aa5-31e514fa3f26</TermId>
        </TermInfo>
      </Terms>
    </fb3179c379644f499d7166d0c985669b>
    <RoutingRuleDescription xmlns="http://schemas.microsoft.com/sharepoint/v3" xsi:nil="true"/>
    <a25c4e3633654d669cbaa09ae6b70789 xmlns="9fd47c19-1c4a-4d7d-b342-c10cef269344">
      <Terms xmlns="http://schemas.microsoft.com/office/infopath/2007/PartnerControls"/>
    </a25c4e3633654d669cbaa09ae6b70789>
    <ic50d0a05a8e4d9791dac67f8a1e716c xmlns="9fd47c19-1c4a-4d7d-b342-c10cef269344">
      <Terms xmlns="http://schemas.microsoft.com/office/infopath/2007/PartnerControls">
        <TermInfo xmlns="http://schemas.microsoft.com/office/infopath/2007/PartnerControls">
          <TermName xmlns="http://schemas.microsoft.com/office/infopath/2007/PartnerControls">Water and Catchments</TermName>
          <TermId xmlns="http://schemas.microsoft.com/office/infopath/2007/PartnerControls">04babe5f-fe90-4982-9f33-c4fc8f4bb63f</TermId>
        </TermInfo>
      </Terms>
    </ic50d0a05a8e4d9791dac67f8a1e716c>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B1E66BF-6228-40FF-96A6-E7F48B019E75}">
  <ds:schemaRefs>
    <ds:schemaRef ds:uri="Microsoft.SharePoint.Taxonomy.ContentTypeSync"/>
  </ds:schemaRefs>
</ds:datastoreItem>
</file>

<file path=customXml/itemProps2.xml><?xml version="1.0" encoding="utf-8"?>
<ds:datastoreItem xmlns:ds="http://schemas.openxmlformats.org/officeDocument/2006/customXml" ds:itemID="{28785EB7-45A9-469F-AE41-B6E42352B5A5}">
  <ds:schemaRefs>
    <ds:schemaRef ds:uri="6a7ae098-37f9-4f0a-a425-04a8611f23cb"/>
    <ds:schemaRef ds:uri="8e692d57-3e24-4628-9a5e-feb9442b84aa"/>
    <ds:schemaRef ds:uri="9fd47c19-1c4a-4d7d-b342-c10cef269344"/>
    <ds:schemaRef ds:uri="a5f32de4-e402-4188-b034-e71ca7d22e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8E02A0-3ACC-4968-A6F3-7814587CD9EB}">
  <ds:schemaRefs>
    <ds:schemaRef ds:uri="http://schemas.microsoft.com/sharepoint/v3/contenttype/forms"/>
  </ds:schemaRefs>
</ds:datastoreItem>
</file>

<file path=customXml/itemProps4.xml><?xml version="1.0" encoding="utf-8"?>
<ds:datastoreItem xmlns:ds="http://schemas.openxmlformats.org/officeDocument/2006/customXml" ds:itemID="{EAE6816D-52DA-42F3-BC8E-779C361C1B05}">
  <ds:schemaRefs>
    <ds:schemaRef ds:uri="http://schemas.microsoft.com/office/2006/metadata/customXsn"/>
  </ds:schemaRefs>
</ds:datastoreItem>
</file>

<file path=customXml/itemProps5.xml><?xml version="1.0" encoding="utf-8"?>
<ds:datastoreItem xmlns:ds="http://schemas.openxmlformats.org/officeDocument/2006/customXml" ds:itemID="{6FE66923-2D83-439D-BCD1-3F302A216507}">
  <ds:schemaRefs>
    <ds:schemaRef ds:uri="6a7ae098-37f9-4f0a-a425-04a8611f23cb"/>
    <ds:schemaRef ds:uri="8e692d57-3e24-4628-9a5e-feb9442b84aa"/>
    <ds:schemaRef ds:uri="9fd47c19-1c4a-4d7d-b342-c10cef269344"/>
    <ds:schemaRef ds:uri="a5f32de4-e402-4188-b034-e71ca7d22e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6382CDDC-6760-43B0-8DFF-CCA04122EA1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1230</Words>
  <Application>Microsoft Office PowerPoint</Application>
  <PresentationFormat>Widescreen</PresentationFormat>
  <Paragraphs>81</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Calibri-Light</vt:lpstr>
      <vt:lpstr>Verdana</vt:lpstr>
      <vt:lpstr>VIC</vt:lpstr>
      <vt:lpstr>1_Office Theme</vt:lpstr>
      <vt:lpstr>PowerPoint Presentation</vt:lpstr>
      <vt:lpstr>Water market policy</vt:lpstr>
      <vt:lpstr>Water market information</vt:lpstr>
      <vt:lpstr>Water market policy</vt:lpstr>
      <vt:lpstr>Water market transparency</vt:lpstr>
      <vt:lpstr>Water market reform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RWEM Lower Murray Demands March 2021</dc:title>
  <dc:creator>Sarah J Ryan (DELWP)</dc:creator>
  <cp:lastModifiedBy>Gwendolen DeBoe (DEECA)</cp:lastModifiedBy>
  <cp:revision>72</cp:revision>
  <cp:lastPrinted>2020-02-12T02:57:56Z</cp:lastPrinted>
  <dcterms:created xsi:type="dcterms:W3CDTF">2019-12-09T03:05:48Z</dcterms:created>
  <dcterms:modified xsi:type="dcterms:W3CDTF">2023-03-28T05:50:00Z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oup1">
    <vt:lpwstr>6;#Water and Catchments|04babe5f-fe90-4982-9f33-c4fc8f4bb63f</vt:lpwstr>
  </property>
  <property fmtid="{D5CDD505-2E9C-101B-9397-08002B2CF9AE}" pid="3" name="Security Classification">
    <vt:lpwstr>3;#Unclassified|7fa379f4-4aba-4692-ab80-7d39d3a23cf4</vt:lpwstr>
  </property>
  <property fmtid="{D5CDD505-2E9C-101B-9397-08002B2CF9AE}" pid="4" name="Branch">
    <vt:lpwstr>15;#Water Resource Operations Policy|e551ca1a-70cd-482c-ab13-4f1eb5a073c1</vt:lpwstr>
  </property>
  <property fmtid="{D5CDD505-2E9C-101B-9397-08002B2CF9AE}" pid="5" name="Section">
    <vt:lpwstr/>
  </property>
  <property fmtid="{D5CDD505-2E9C-101B-9397-08002B2CF9AE}" pid="6" name="Dissemination Limiting Marker">
    <vt:lpwstr>2;#FOUO|955eb6fc-b35a-4808-8aa5-31e514fa3f26</vt:lpwstr>
  </property>
  <property fmtid="{D5CDD505-2E9C-101B-9397-08002B2CF9AE}" pid="7" name="Agency">
    <vt:lpwstr>1;#Department of Environment, Land, Water and Planning|607a3f87-1228-4cd9-82a5-076aa8776274</vt:lpwstr>
  </property>
  <property fmtid="{D5CDD505-2E9C-101B-9397-08002B2CF9AE}" pid="8" name="Division">
    <vt:lpwstr>16;#Water Resource Strategy|d02a5bda-7667-47f9-a2aa-b0f0b6b9d85d</vt:lpwstr>
  </property>
  <property fmtid="{D5CDD505-2E9C-101B-9397-08002B2CF9AE}" pid="9" name="ContentTypeId">
    <vt:lpwstr>0x0101002517F445A0F35E449C98AAD631F2B038DF009B184769FAA32F44835BC2E1E474EDEC</vt:lpwstr>
  </property>
  <property fmtid="{D5CDD505-2E9C-101B-9397-08002B2CF9AE}" pid="10" name="Sub-Section">
    <vt:lpwstr/>
  </property>
  <property fmtid="{D5CDD505-2E9C-101B-9397-08002B2CF9AE}" pid="11" name="Order">
    <vt:r8>6400</vt:r8>
  </property>
  <property fmtid="{D5CDD505-2E9C-101B-9397-08002B2CF9AE}" pid="12" name="People in Image">
    <vt:lpwstr/>
  </property>
  <property fmtid="{D5CDD505-2E9C-101B-9397-08002B2CF9AE}" pid="13" name="Year">
    <vt:lpwstr>120;#2021|ffcb1e01-9500-4afa-947e-f4975e1736bc</vt:lpwstr>
  </property>
  <property fmtid="{D5CDD505-2E9C-101B-9397-08002B2CF9AE}" pid="14" name="a6b8025dacc14cf9b4d4600d95399d54">
    <vt:lpwstr/>
  </property>
  <property fmtid="{D5CDD505-2E9C-101B-9397-08002B2CF9AE}" pid="15" name="o85941e134754762b9719660a258a6e6">
    <vt:lpwstr/>
  </property>
  <property fmtid="{D5CDD505-2E9C-101B-9397-08002B2CF9AE}" pid="16" name="Copyright Licence Name">
    <vt:lpwstr/>
  </property>
  <property fmtid="{D5CDD505-2E9C-101B-9397-08002B2CF9AE}" pid="17" name="Copyright License Type">
    <vt:lpwstr/>
  </property>
  <property fmtid="{D5CDD505-2E9C-101B-9397-08002B2CF9AE}" pid="18" name="df723ab3fe1c4eb7a0b151674e7ac40d">
    <vt:lpwstr/>
  </property>
  <property fmtid="{D5CDD505-2E9C-101B-9397-08002B2CF9AE}" pid="19" name="Location Type">
    <vt:lpwstr/>
  </property>
  <property fmtid="{D5CDD505-2E9C-101B-9397-08002B2CF9AE}" pid="20" name="o2e611f6ba3e4c8f9a895dfb7980639e">
    <vt:lpwstr/>
  </property>
  <property fmtid="{D5CDD505-2E9C-101B-9397-08002B2CF9AE}" pid="21" name="Month">
    <vt:lpwstr/>
  </property>
  <property fmtid="{D5CDD505-2E9C-101B-9397-08002B2CF9AE}" pid="22" name="Program0">
    <vt:lpwstr>83;#Murray Systems Management|51d7bd11-a074-4307-b556-9dc89f6e9fa6</vt:lpwstr>
  </property>
  <property fmtid="{D5CDD505-2E9C-101B-9397-08002B2CF9AE}" pid="23" name="Topic">
    <vt:lpwstr>Managing delivery shortfalls</vt:lpwstr>
  </property>
  <property fmtid="{D5CDD505-2E9C-101B-9397-08002B2CF9AE}" pid="24" name="Program">
    <vt:lpwstr>Murray Systems Management</vt:lpwstr>
  </property>
  <property fmtid="{D5CDD505-2E9C-101B-9397-08002B2CF9AE}" pid="25" name="Project">
    <vt:lpwstr>123;#Managing Delivery Risks|5aa9a20c-b604-4010-98d6-82fde580ed77</vt:lpwstr>
  </property>
  <property fmtid="{D5CDD505-2E9C-101B-9397-08002B2CF9AE}" pid="26" name="j35b1896e94e460a9a7a6eae2bd2e5cd">
    <vt:lpwstr/>
  </property>
  <property fmtid="{D5CDD505-2E9C-101B-9397-08002B2CF9AE}" pid="27" name="f9b2f911dfe5475293c241ac3c8c5956">
    <vt:lpwstr/>
  </property>
  <property fmtid="{D5CDD505-2E9C-101B-9397-08002B2CF9AE}" pid="28" name="Records Class Comms External">
    <vt:lpwstr/>
  </property>
  <property fmtid="{D5CDD505-2E9C-101B-9397-08002B2CF9AE}" pid="29" name="Department_x0020_Document_x0020_Type">
    <vt:lpwstr/>
  </property>
  <property fmtid="{D5CDD505-2E9C-101B-9397-08002B2CF9AE}" pid="30" name="Records_x0020_Class_x0020_Comms_x0020_External">
    <vt:lpwstr/>
  </property>
  <property fmtid="{D5CDD505-2E9C-101B-9397-08002B2CF9AE}" pid="31" name="g91c59fb10974fa1a03160ad8386f0f4">
    <vt:lpwstr/>
  </property>
  <property fmtid="{D5CDD505-2E9C-101B-9397-08002B2CF9AE}" pid="32" name="Records_x0020_Class_x0020_Comms_x0020_Internal">
    <vt:lpwstr/>
  </property>
  <property fmtid="{D5CDD505-2E9C-101B-9397-08002B2CF9AE}" pid="33" name="Record Purpose">
    <vt:lpwstr/>
  </property>
  <property fmtid="{D5CDD505-2E9C-101B-9397-08002B2CF9AE}" pid="34" name="_dlc_DocIdItemGuid">
    <vt:lpwstr>32261437-baab-44f0-9e9d-3681221fd9c1</vt:lpwstr>
  </property>
  <property fmtid="{D5CDD505-2E9C-101B-9397-08002B2CF9AE}" pid="35" name="b9b43b809ea4445880dbf70bb9849525">
    <vt:lpwstr/>
  </property>
  <property fmtid="{D5CDD505-2E9C-101B-9397-08002B2CF9AE}" pid="36" name="Department Document Type">
    <vt:lpwstr/>
  </property>
  <property fmtid="{D5CDD505-2E9C-101B-9397-08002B2CF9AE}" pid="37" name="Record_x0020_Purpose">
    <vt:lpwstr/>
  </property>
  <property fmtid="{D5CDD505-2E9C-101B-9397-08002B2CF9AE}" pid="38" name="Records Class Comms Internal">
    <vt:lpwstr/>
  </property>
  <property fmtid="{D5CDD505-2E9C-101B-9397-08002B2CF9AE}" pid="39" name="MSIP_Label_4257e2ab-f512-40e2-9c9a-c64247360765_Enabled">
    <vt:lpwstr>true</vt:lpwstr>
  </property>
  <property fmtid="{D5CDD505-2E9C-101B-9397-08002B2CF9AE}" pid="40" name="MSIP_Label_4257e2ab-f512-40e2-9c9a-c64247360765_SetDate">
    <vt:lpwstr>2023-03-28T05:49:59Z</vt:lpwstr>
  </property>
  <property fmtid="{D5CDD505-2E9C-101B-9397-08002B2CF9AE}" pid="41" name="MSIP_Label_4257e2ab-f512-40e2-9c9a-c64247360765_Method">
    <vt:lpwstr>Privileged</vt:lpwstr>
  </property>
  <property fmtid="{D5CDD505-2E9C-101B-9397-08002B2CF9AE}" pid="42" name="MSIP_Label_4257e2ab-f512-40e2-9c9a-c64247360765_Name">
    <vt:lpwstr>OFFICIAL</vt:lpwstr>
  </property>
  <property fmtid="{D5CDD505-2E9C-101B-9397-08002B2CF9AE}" pid="43" name="MSIP_Label_4257e2ab-f512-40e2-9c9a-c64247360765_SiteId">
    <vt:lpwstr>e8bdd6f7-fc18-4e48-a554-7f547927223b</vt:lpwstr>
  </property>
  <property fmtid="{D5CDD505-2E9C-101B-9397-08002B2CF9AE}" pid="44" name="MSIP_Label_4257e2ab-f512-40e2-9c9a-c64247360765_ActionId">
    <vt:lpwstr>e818abd9-1132-4d53-82cc-819666020c2f</vt:lpwstr>
  </property>
  <property fmtid="{D5CDD505-2E9C-101B-9397-08002B2CF9AE}" pid="45" name="MSIP_Label_4257e2ab-f512-40e2-9c9a-c64247360765_ContentBits">
    <vt:lpwstr>2</vt:lpwstr>
  </property>
</Properties>
</file>